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93467" r:id="rId4"/>
  </p:sldMasterIdLst>
  <p:notesMasterIdLst>
    <p:notesMasterId r:id="rId66"/>
  </p:notesMasterIdLst>
  <p:handoutMasterIdLst>
    <p:handoutMasterId r:id="rId67"/>
  </p:handoutMasterIdLst>
  <p:sldIdLst>
    <p:sldId id="256" r:id="rId5"/>
    <p:sldId id="257" r:id="rId6"/>
    <p:sldId id="352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313" r:id="rId20"/>
    <p:sldId id="314" r:id="rId21"/>
    <p:sldId id="315" r:id="rId22"/>
    <p:sldId id="316" r:id="rId23"/>
    <p:sldId id="318" r:id="rId24"/>
    <p:sldId id="319" r:id="rId25"/>
    <p:sldId id="317" r:id="rId26"/>
    <p:sldId id="320" r:id="rId27"/>
    <p:sldId id="321" r:id="rId28"/>
    <p:sldId id="322" r:id="rId29"/>
    <p:sldId id="323" r:id="rId30"/>
    <p:sldId id="324" r:id="rId31"/>
    <p:sldId id="325" r:id="rId32"/>
    <p:sldId id="326" r:id="rId33"/>
    <p:sldId id="327" r:id="rId34"/>
    <p:sldId id="328" r:id="rId35"/>
    <p:sldId id="329" r:id="rId36"/>
    <p:sldId id="349" r:id="rId37"/>
    <p:sldId id="350" r:id="rId38"/>
    <p:sldId id="335" r:id="rId39"/>
    <p:sldId id="336" r:id="rId40"/>
    <p:sldId id="337" r:id="rId41"/>
    <p:sldId id="338" r:id="rId42"/>
    <p:sldId id="339" r:id="rId43"/>
    <p:sldId id="340" r:id="rId44"/>
    <p:sldId id="341" r:id="rId45"/>
    <p:sldId id="342" r:id="rId46"/>
    <p:sldId id="343" r:id="rId47"/>
    <p:sldId id="344" r:id="rId48"/>
    <p:sldId id="345" r:id="rId49"/>
    <p:sldId id="346" r:id="rId50"/>
    <p:sldId id="348" r:id="rId51"/>
    <p:sldId id="347" r:id="rId52"/>
    <p:sldId id="351" r:id="rId53"/>
    <p:sldId id="353" r:id="rId54"/>
    <p:sldId id="354" r:id="rId55"/>
    <p:sldId id="355" r:id="rId56"/>
    <p:sldId id="356" r:id="rId57"/>
    <p:sldId id="357" r:id="rId58"/>
    <p:sldId id="358" r:id="rId59"/>
    <p:sldId id="359" r:id="rId60"/>
    <p:sldId id="360" r:id="rId61"/>
    <p:sldId id="361" r:id="rId62"/>
    <p:sldId id="362" r:id="rId63"/>
    <p:sldId id="363" r:id="rId64"/>
    <p:sldId id="295" r:id="rId6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4" autoAdjust="0"/>
    <p:restoredTop sz="94737"/>
  </p:normalViewPr>
  <p:slideViewPr>
    <p:cSldViewPr snapToGrid="0" snapToObjects="1">
      <p:cViewPr varScale="1">
        <p:scale>
          <a:sx n="92" d="100"/>
          <a:sy n="92" d="100"/>
        </p:scale>
        <p:origin x="46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notesMaster" Target="notesMasters/notesMaster1.xml"/><Relationship Id="rId67" Type="http://schemas.openxmlformats.org/officeDocument/2006/relationships/handoutMaster" Target="handoutMasters/handoutMaster1.xml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FC4AF-38A8-8E4D-A7DE-A6CFAAEE5939}" type="datetimeFigureOut">
              <a:rPr lang="en-US" smtClean="0"/>
              <a:t>5/8/17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C68C0-70B1-2842-AF1C-A4974FFE6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1426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jpg>
</file>

<file path=ppt/media/image7.jp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media/media7.mov>
</file>

<file path=ppt/media/media8.mov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D717EC-DF67-E442-AFE5-00E7BFE71250}" type="datetimeFigureOut">
              <a:rPr lang="en-US" smtClean="0"/>
              <a:t>5/8/17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02720-84AE-C44D-A09F-3F1A634FC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999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BC0BBF-7DC9-5E45-B23B-99433B842F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804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802720-84AE-C44D-A09F-3F1A634FCD7D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186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802720-84AE-C44D-A09F-3F1A634FCD7D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777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802720-84AE-C44D-A09F-3F1A634FCD7D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79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Diego 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BC0BBF-7DC9-5E45-B23B-99433B842F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5086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Julian 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BC0BBF-7DC9-5E45-B23B-99433B842F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71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802720-84AE-C44D-A09F-3F1A634FCD7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3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802720-84AE-C44D-A09F-3F1A634FCD7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4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802720-84AE-C44D-A09F-3F1A634FCD7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88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802720-84AE-C44D-A09F-3F1A634FCD7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219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802720-84AE-C44D-A09F-3F1A634FCD7D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32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802720-84AE-C44D-A09F-3F1A634FCD7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198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6B1EA-BB95-EE49-83E9-145237866F93}" type="datetime1">
              <a:rPr lang="en-GB" smtClean="0"/>
              <a:t>08/05/2017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58E5-5C89-3349-AE1B-35247A093E9A}" type="datetime1">
              <a:rPr lang="en-GB" smtClean="0"/>
              <a:t>08/05/2017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C83C5-E2FC-D94D-8958-F1DE066A0381}" type="datetime1">
              <a:rPr lang="en-GB" smtClean="0"/>
              <a:t>08/05/2017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743C4-F1CC-9F46-8DFC-E3E3118DCC90}" type="datetime1">
              <a:rPr lang="en-GB" smtClean="0"/>
              <a:t>08/05/2017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FA9E4-B708-BD4E-A573-2286008B53A8}" type="datetime1">
              <a:rPr lang="en-GB" smtClean="0"/>
              <a:t>08/05/2017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0D9D1-EB64-E94D-998D-187D00FB7037}" type="datetime1">
              <a:rPr lang="en-GB" smtClean="0"/>
              <a:t>08/05/2017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19F01-9698-0740-8B6A-F099DB12CE7E}" type="datetime1">
              <a:rPr lang="en-GB" smtClean="0"/>
              <a:t>08/05/2017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053F8-07A3-F440-AC9B-FE294EB0F365}" type="datetime1">
              <a:rPr lang="en-GB" smtClean="0"/>
              <a:t>08/05/2017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BCD21-37F9-8340-8361-15700B6375C9}" type="datetime1">
              <a:rPr lang="en-GB" smtClean="0"/>
              <a:t>08/05/2017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18C15-018A-CE46-8651-3D8E10B5F057}" type="datetime1">
              <a:rPr lang="en-GB" smtClean="0"/>
              <a:t>08/05/2017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0259-B273-5547-BFB5-D657312FCDC7}" type="datetime1">
              <a:rPr lang="en-GB" smtClean="0"/>
              <a:t>08/05/2017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43F5F-D132-B241-91A5-C6371C6782A8}" type="datetime1">
              <a:rPr lang="en-GB" smtClean="0"/>
              <a:t>08/05/2017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93468" r:id="rId1"/>
    <p:sldLayoutId id="2147493469" r:id="rId2"/>
    <p:sldLayoutId id="2147493470" r:id="rId3"/>
    <p:sldLayoutId id="2147493471" r:id="rId4"/>
    <p:sldLayoutId id="2147493472" r:id="rId5"/>
    <p:sldLayoutId id="2147493473" r:id="rId6"/>
    <p:sldLayoutId id="2147493474" r:id="rId7"/>
    <p:sldLayoutId id="2147493475" r:id="rId8"/>
    <p:sldLayoutId id="2147493476" r:id="rId9"/>
    <p:sldLayoutId id="2147493477" r:id="rId10"/>
    <p:sldLayoutId id="2147493478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5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6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7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8.png"/><Relationship Id="rId1" Type="http://schemas.microsoft.com/office/2007/relationships/media" Target="../media/media5.mov"/><Relationship Id="rId2" Type="http://schemas.openxmlformats.org/officeDocument/2006/relationships/video" Target="../media/media5.mov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media" Target="../media/media7.mov"/><Relationship Id="rId4" Type="http://schemas.openxmlformats.org/officeDocument/2006/relationships/video" Target="../media/media7.mov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4.xml"/><Relationship Id="rId7" Type="http://schemas.openxmlformats.org/officeDocument/2006/relationships/image" Target="../media/image31.png"/><Relationship Id="rId8" Type="http://schemas.openxmlformats.org/officeDocument/2006/relationships/image" Target="../media/image32.png"/><Relationship Id="rId1" Type="http://schemas.microsoft.com/office/2007/relationships/media" Target="../media/media6.mov"/><Relationship Id="rId2" Type="http://schemas.openxmlformats.org/officeDocument/2006/relationships/video" Target="../media/media6.mov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3.png"/><Relationship Id="rId1" Type="http://schemas.microsoft.com/office/2007/relationships/media" Target="../media/media8.mov"/><Relationship Id="rId2" Type="http://schemas.openxmlformats.org/officeDocument/2006/relationships/video" Target="../media/media8.mov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4.png"/><Relationship Id="rId1" Type="http://schemas.microsoft.com/office/2007/relationships/media" Target="../media/media9.mp4"/><Relationship Id="rId2" Type="http://schemas.openxmlformats.org/officeDocument/2006/relationships/video" Target="../media/media9.mp4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vgai.net/training_set.php?rg=2001" TargetMode="External"/><Relationship Id="rId3" Type="http://schemas.openxmlformats.org/officeDocument/2006/relationships/hyperlink" Target="http://www.gvgai.net/training_set.php?rg=2002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6" Type="http://schemas.openxmlformats.org/officeDocument/2006/relationships/image" Target="../media/image6.jpg"/><Relationship Id="rId7" Type="http://schemas.openxmlformats.org/officeDocument/2006/relationships/image" Target="../media/image7.jpg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Relationship Id="rId3" Type="http://schemas.openxmlformats.org/officeDocument/2006/relationships/image" Target="../media/image3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7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8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9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4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15480"/>
            <a:ext cx="7772400" cy="1470025"/>
          </a:xfrm>
        </p:spPr>
        <p:txBody>
          <a:bodyPr/>
          <a:lstStyle/>
          <a:p>
            <a:r>
              <a:rPr lang="en-US" dirty="0" smtClean="0"/>
              <a:t>CE810 / IGGI </a:t>
            </a:r>
            <a:r>
              <a:rPr lang="en-US" dirty="0"/>
              <a:t>Game Design </a:t>
            </a:r>
            <a:r>
              <a:rPr lang="en-US" dirty="0" smtClean="0"/>
              <a:t>II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General Video Game </a:t>
            </a:r>
            <a:r>
              <a:rPr lang="en-US" dirty="0" smtClean="0"/>
              <a:t>AI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638800"/>
            <a:ext cx="6400800" cy="1025236"/>
          </a:xfrm>
        </p:spPr>
        <p:txBody>
          <a:bodyPr/>
          <a:lstStyle/>
          <a:p>
            <a:r>
              <a:rPr lang="en-US" dirty="0" smtClean="0"/>
              <a:t>Diego </a:t>
            </a:r>
            <a:r>
              <a:rPr lang="en-US" dirty="0" smtClean="0"/>
              <a:t>Perez-Liebana</a:t>
            </a:r>
            <a:endParaRPr lang="en-US" dirty="0"/>
          </a:p>
        </p:txBody>
      </p:sp>
      <p:pic>
        <p:nvPicPr>
          <p:cNvPr id="4" name="Solarfox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39331" y="2001976"/>
            <a:ext cx="2865338" cy="342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983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1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4" repeatCount="1000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VGDL and the GVGAI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competition where competitors submit game-playing agents</a:t>
            </a:r>
          </a:p>
          <a:p>
            <a:r>
              <a:rPr lang="en-US" dirty="0" smtClean="0"/>
              <a:t>Agents are tested on unseen videogames</a:t>
            </a:r>
          </a:p>
          <a:p>
            <a:r>
              <a:rPr lang="en-US" dirty="0" smtClean="0"/>
              <a:t>Games are implemented in the</a:t>
            </a:r>
            <a:br>
              <a:rPr lang="en-US" dirty="0" smtClean="0"/>
            </a:br>
            <a:r>
              <a:rPr lang="en-US" i="1" dirty="0" smtClean="0"/>
              <a:t>Video Game Description Language</a:t>
            </a:r>
          </a:p>
          <a:p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74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VGDL and the GVGAI Framework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829515" y="5139474"/>
            <a:ext cx="2857284" cy="5048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600" i="1" dirty="0" smtClean="0"/>
              <a:t>(</a:t>
            </a:r>
            <a:r>
              <a:rPr lang="en-US" sz="1600" i="1" dirty="0" err="1" smtClean="0"/>
              <a:t>Sokoban</a:t>
            </a:r>
            <a:r>
              <a:rPr lang="en-US" sz="1600" i="1" dirty="0" smtClean="0"/>
              <a:t>)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>
              <a:effectLst/>
            </a:endParaRP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 descr="sokob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244" y="1417638"/>
            <a:ext cx="5229754" cy="4549170"/>
          </a:xfrm>
          <a:prstGeom prst="rect">
            <a:avLst/>
          </a:prstGeom>
        </p:spPr>
      </p:pic>
      <p:pic>
        <p:nvPicPr>
          <p:cNvPr id="7" name="Picture 6" descr="sokoban_lvl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869" y="2555015"/>
            <a:ext cx="1702686" cy="1759442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5844416"/>
            <a:ext cx="8229600" cy="7546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endParaRPr lang="en-US" sz="2000" i="1" dirty="0" smtClean="0">
              <a:solidFill>
                <a:srgbClr val="FFFF00"/>
              </a:solidFill>
            </a:endParaRPr>
          </a:p>
          <a:p>
            <a:pPr marL="0" indent="0" algn="ctr">
              <a:buFont typeface="Arial" pitchFamily="34" charset="0"/>
              <a:buNone/>
            </a:pPr>
            <a:r>
              <a:rPr lang="en-US" sz="2000" i="1" dirty="0" smtClean="0">
                <a:solidFill>
                  <a:srgbClr val="FFFF00"/>
                </a:solidFill>
              </a:rPr>
              <a:t>https://</a:t>
            </a:r>
            <a:r>
              <a:rPr lang="en-US" sz="2000" i="1" dirty="0" err="1" smtClean="0">
                <a:solidFill>
                  <a:srgbClr val="FFFF00"/>
                </a:solidFill>
              </a:rPr>
              <a:t>github.com</a:t>
            </a:r>
            <a:r>
              <a:rPr lang="en-US" sz="2000" i="1" dirty="0" smtClean="0">
                <a:solidFill>
                  <a:srgbClr val="FFFF00"/>
                </a:solidFill>
              </a:rPr>
              <a:t>/</a:t>
            </a:r>
            <a:r>
              <a:rPr lang="en-US" sz="2000" i="1" dirty="0" err="1" smtClean="0">
                <a:solidFill>
                  <a:srgbClr val="FFFF00"/>
                </a:solidFill>
              </a:rPr>
              <a:t>EssexUniversityMCTS</a:t>
            </a:r>
            <a:r>
              <a:rPr lang="en-US" sz="2000" i="1" dirty="0" smtClean="0">
                <a:solidFill>
                  <a:srgbClr val="FFFF00"/>
                </a:solidFill>
              </a:rPr>
              <a:t>/</a:t>
            </a:r>
            <a:r>
              <a:rPr lang="en-US" sz="2000" i="1" dirty="0" err="1" smtClean="0">
                <a:solidFill>
                  <a:srgbClr val="FFFF00"/>
                </a:solidFill>
              </a:rPr>
              <a:t>gvgai</a:t>
            </a:r>
            <a:r>
              <a:rPr lang="en-US" sz="2000" i="1" dirty="0" smtClean="0">
                <a:solidFill>
                  <a:srgbClr val="FFFF00"/>
                </a:solidFill>
              </a:rPr>
              <a:t>/wiki/VGDL-Language</a:t>
            </a:r>
            <a:endParaRPr lang="en-US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97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VGDL and the GVGAI Framework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21275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The GVGAI Framework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pPr marL="0" indent="0">
              <a:buNone/>
            </a:pPr>
            <a:endParaRPr lang="en-US" sz="2800" dirty="0" smtClean="0"/>
          </a:p>
          <a:p>
            <a:pPr lvl="1"/>
            <a:endParaRPr lang="en-US" sz="1800" dirty="0" smtClean="0"/>
          </a:p>
          <a:p>
            <a:pPr lvl="1"/>
            <a:r>
              <a:rPr lang="en-US" sz="1800" dirty="0" smtClean="0"/>
              <a:t>40 </a:t>
            </a:r>
            <a:r>
              <a:rPr lang="en-US" sz="1800" dirty="0" err="1" smtClean="0"/>
              <a:t>ms</a:t>
            </a:r>
            <a:r>
              <a:rPr lang="en-US" sz="1800" dirty="0" smtClean="0"/>
              <a:t> as budget time per action.</a:t>
            </a:r>
          </a:p>
          <a:p>
            <a:pPr lvl="1"/>
            <a:r>
              <a:rPr lang="en-US" sz="1800" dirty="0" smtClean="0"/>
              <a:t>If returns action between 40 and 50ms, NIL is applied.</a:t>
            </a:r>
          </a:p>
          <a:p>
            <a:pPr lvl="1"/>
            <a:r>
              <a:rPr lang="en-US" sz="1800" dirty="0" smtClean="0"/>
              <a:t>If returns action after 50ms, the agent is disqualified and loses the game.</a:t>
            </a:r>
            <a:endParaRPr lang="en-US" sz="18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>
              <a:effectLst/>
            </a:endParaRP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12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314748" y="2254888"/>
            <a:ext cx="6601585" cy="3206112"/>
            <a:chOff x="107104" y="2249020"/>
            <a:chExt cx="8761487" cy="4343459"/>
          </a:xfrm>
        </p:grpSpPr>
        <p:pic>
          <p:nvPicPr>
            <p:cNvPr id="8" name="Picture 7" descr="GVGAI_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46405" y="2251248"/>
              <a:ext cx="5522186" cy="4341231"/>
            </a:xfrm>
            <a:prstGeom prst="rect">
              <a:avLst/>
            </a:prstGeom>
            <a:solidFill>
              <a:schemeClr val="tx1"/>
            </a:solidFill>
          </p:spPr>
        </p:pic>
        <p:pic>
          <p:nvPicPr>
            <p:cNvPr id="5" name="Picture 4" descr="Untitled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104" y="2249020"/>
              <a:ext cx="3791712" cy="4328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501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GVGAI differs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General Game Playing:</a:t>
            </a:r>
          </a:p>
          <a:p>
            <a:pPr lvl="1"/>
            <a:r>
              <a:rPr lang="en-US" dirty="0" smtClean="0"/>
              <a:t>We do videogames! Real-time constraints!</a:t>
            </a:r>
          </a:p>
          <a:p>
            <a:pPr lvl="1"/>
            <a:r>
              <a:rPr lang="en-US" dirty="0" smtClean="0"/>
              <a:t>We don’t make the </a:t>
            </a:r>
            <a:r>
              <a:rPr lang="en-US" dirty="0" err="1" smtClean="0"/>
              <a:t>ruleset</a:t>
            </a:r>
            <a:r>
              <a:rPr lang="en-US" dirty="0" smtClean="0"/>
              <a:t>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 descr="ggp_al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80" y="3731160"/>
            <a:ext cx="4697749" cy="206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13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GVGAI differs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From the Arcade Learning Environment (ALE):</a:t>
            </a:r>
          </a:p>
          <a:p>
            <a:pPr lvl="1"/>
            <a:r>
              <a:rPr lang="en-US" dirty="0" smtClean="0"/>
              <a:t>Structured API (information via Java objects)</a:t>
            </a:r>
          </a:p>
          <a:p>
            <a:pPr lvl="1"/>
            <a:r>
              <a:rPr lang="en-US" dirty="0" smtClean="0"/>
              <a:t>Potentially infinite supply of games</a:t>
            </a:r>
          </a:p>
          <a:p>
            <a:pPr lvl="1"/>
            <a:r>
              <a:rPr lang="en-US" dirty="0" smtClean="0"/>
              <a:t>Agents tested on </a:t>
            </a:r>
            <a:r>
              <a:rPr lang="en-US" i="1" dirty="0" smtClean="0"/>
              <a:t>unseen</a:t>
            </a:r>
            <a:r>
              <a:rPr lang="en-US" dirty="0" smtClean="0"/>
              <a:t> games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 descr="atariA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166" y="4705904"/>
            <a:ext cx="5186892" cy="169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68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VGDL and the GVGAI Framework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648826"/>
          </a:xfrm>
        </p:spPr>
        <p:txBody>
          <a:bodyPr>
            <a:normAutofit/>
          </a:bodyPr>
          <a:lstStyle/>
          <a:p>
            <a:r>
              <a:rPr lang="en-US" sz="2800" dirty="0" smtClean="0"/>
              <a:t>It is very simple to write your first controller!</a:t>
            </a:r>
            <a:endParaRPr lang="en-US" sz="28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745" y="2249026"/>
            <a:ext cx="6860931" cy="427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230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VGDL and the GVGAI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</a:t>
            </a:r>
            <a:r>
              <a:rPr lang="en-US" dirty="0" smtClean="0"/>
              <a:t>very time step, agents receive information:</a:t>
            </a:r>
          </a:p>
          <a:p>
            <a:pPr lvl="1"/>
            <a:r>
              <a:rPr lang="en-US" dirty="0" smtClean="0"/>
              <a:t>State of the game:</a:t>
            </a:r>
          </a:p>
          <a:p>
            <a:pPr lvl="2"/>
            <a:r>
              <a:rPr lang="en-US" dirty="0" smtClean="0"/>
              <a:t>Score, tick, winner, game over, world dimensions.</a:t>
            </a:r>
          </a:p>
          <a:p>
            <a:pPr lvl="1"/>
            <a:r>
              <a:rPr lang="en-US" dirty="0" smtClean="0"/>
              <a:t>State of the avatar:</a:t>
            </a:r>
          </a:p>
          <a:p>
            <a:pPr lvl="2"/>
            <a:r>
              <a:rPr lang="en-US" dirty="0" smtClean="0"/>
              <a:t>Position, speed, orientation, resources.</a:t>
            </a:r>
          </a:p>
          <a:p>
            <a:pPr lvl="1"/>
            <a:r>
              <a:rPr lang="en-US" dirty="0" smtClean="0"/>
              <a:t>Available actions.</a:t>
            </a:r>
          </a:p>
          <a:p>
            <a:pPr lvl="1"/>
            <a:r>
              <a:rPr lang="en-US" dirty="0" smtClean="0"/>
              <a:t>History of events (collisions) in the game.</a:t>
            </a:r>
          </a:p>
          <a:p>
            <a:pPr lvl="1"/>
            <a:r>
              <a:rPr lang="en-US" dirty="0" smtClean="0"/>
              <a:t>Other sprites:</a:t>
            </a:r>
          </a:p>
          <a:p>
            <a:pPr lvl="2"/>
            <a:r>
              <a:rPr lang="en-US" dirty="0" smtClean="0"/>
              <a:t>Observation grid.</a:t>
            </a:r>
          </a:p>
          <a:p>
            <a:pPr lvl="2"/>
            <a:r>
              <a:rPr lang="en-US" dirty="0" smtClean="0"/>
              <a:t>Categorized observations (NPC, Portal, static sprites</a:t>
            </a:r>
            <a:r>
              <a:rPr lang="is-IS" dirty="0" smtClean="0"/>
              <a:t>…)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59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VGDL and the GVGAI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</a:t>
            </a:r>
            <a:r>
              <a:rPr lang="en-US" dirty="0" smtClean="0"/>
              <a:t>very time step, agents can use a forward model:</a:t>
            </a:r>
          </a:p>
          <a:p>
            <a:pPr lvl="1"/>
            <a:r>
              <a:rPr lang="en-US" dirty="0" smtClean="0"/>
              <a:t>copy()</a:t>
            </a:r>
          </a:p>
          <a:p>
            <a:pPr lvl="1"/>
            <a:r>
              <a:rPr lang="en-US" dirty="0" smtClean="0"/>
              <a:t>advance(action)</a:t>
            </a:r>
          </a:p>
          <a:p>
            <a:pPr lvl="2"/>
            <a:r>
              <a:rPr lang="en-US" dirty="0" smtClean="0"/>
              <a:t>Advances the state applying the action supplied</a:t>
            </a:r>
          </a:p>
          <a:p>
            <a:pPr lvl="2"/>
            <a:r>
              <a:rPr lang="en-US" dirty="0" smtClean="0"/>
              <a:t>Allows to simulate the effects of applying actions</a:t>
            </a:r>
          </a:p>
          <a:p>
            <a:pPr lvl="2"/>
            <a:r>
              <a:rPr lang="en-US" dirty="0" smtClean="0"/>
              <a:t>The games are </a:t>
            </a:r>
            <a:r>
              <a:rPr lang="en-US" b="1" dirty="0" smtClean="0"/>
              <a:t>stochastic</a:t>
            </a:r>
            <a:r>
              <a:rPr lang="en-US" dirty="0" smtClean="0"/>
              <a:t> in nature!</a:t>
            </a:r>
          </a:p>
          <a:p>
            <a:pPr lvl="3"/>
            <a:r>
              <a:rPr lang="en-US" dirty="0" smtClean="0"/>
              <a:t>Next state is just a possible future state when applying an action.</a:t>
            </a:r>
          </a:p>
          <a:p>
            <a:pPr lvl="3"/>
            <a:r>
              <a:rPr lang="en-US" dirty="0" smtClean="0"/>
              <a:t>Agent is responsible for dealing with these inaccuracies.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VGDL and the GVGAI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Framework provides sample controllers:</a:t>
            </a:r>
          </a:p>
          <a:p>
            <a:pPr lvl="1"/>
            <a:r>
              <a:rPr lang="en-US" dirty="0" smtClean="0"/>
              <a:t>Simple One Step Look Ahead:</a:t>
            </a:r>
          </a:p>
          <a:p>
            <a:pPr marL="1033272" lvl="3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 descr="OneStepLookAhea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8706" y="3363311"/>
            <a:ext cx="3603845" cy="269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VGDL and the GVGAI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Simple One Step Look Ahead:</a:t>
            </a:r>
          </a:p>
          <a:p>
            <a:pPr marL="1033272" lvl="3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 descr="OneStepLookAheadCod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137" y="2713531"/>
            <a:ext cx="6421383" cy="356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51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General Video Game AI Framework and Competition</a:t>
            </a:r>
          </a:p>
          <a:p>
            <a:endParaRPr lang="en-US" dirty="0" smtClean="0"/>
          </a:p>
          <a:p>
            <a:r>
              <a:rPr lang="en-US" dirty="0" smtClean="0"/>
              <a:t>2-Player GVGAI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Parameterizing GVGAI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Today’s </a:t>
            </a:r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955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VGDL and the GVGAI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Monte Carlo Tree Search (Open and Close loop)</a:t>
            </a:r>
          </a:p>
          <a:p>
            <a:pPr marL="1033272" lvl="3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 descr="mct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045" y="2381468"/>
            <a:ext cx="5029910" cy="353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08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VGDL and the GVGAI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5191"/>
            <a:ext cx="8229600" cy="624671"/>
          </a:xfrm>
        </p:spPr>
        <p:txBody>
          <a:bodyPr/>
          <a:lstStyle/>
          <a:p>
            <a:pPr lvl="1"/>
            <a:r>
              <a:rPr lang="en-US" dirty="0" smtClean="0"/>
              <a:t>Rolling Horizon Evolutionary Algorithms (RHEA)</a:t>
            </a:r>
          </a:p>
          <a:p>
            <a:pPr marL="1033272" lvl="3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21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5374125"/>
            <a:ext cx="8686800" cy="1347349"/>
          </a:xfrm>
          <a:prstGeom prst="rect">
            <a:avLst/>
          </a:prstGeom>
        </p:spPr>
        <p:txBody>
          <a:bodyPr vert="horz" lIns="54864" tIns="91440" rtlCol="0">
            <a:no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sz="2000" dirty="0" smtClean="0"/>
              <a:t>Individual: sequence of actions to apply from the current state (open loop</a:t>
            </a:r>
            <a:r>
              <a:rPr lang="en-US" sz="2000" dirty="0" smtClean="0"/>
              <a:t>)</a:t>
            </a:r>
            <a:endParaRPr lang="en-US" sz="2000" dirty="0" smtClean="0"/>
          </a:p>
          <a:p>
            <a:r>
              <a:rPr lang="en-US" sz="2000" dirty="0" smtClean="0"/>
              <a:t>Fitness: evaluation of the state reached after applying </a:t>
            </a:r>
            <a:r>
              <a:rPr lang="en-US" sz="2000" dirty="0" smtClean="0"/>
              <a:t>actions</a:t>
            </a:r>
            <a:endParaRPr lang="en-US" sz="2000" dirty="0" smtClean="0"/>
          </a:p>
          <a:p>
            <a:r>
              <a:rPr lang="en-US" sz="2000" dirty="0" smtClean="0"/>
              <a:t>RHEA evolves the best sequence of actions in a time </a:t>
            </a:r>
            <a:r>
              <a:rPr lang="en-US" sz="2000" dirty="0" smtClean="0"/>
              <a:t>step</a:t>
            </a:r>
            <a:endParaRPr lang="en-US" sz="2000" dirty="0" smtClean="0"/>
          </a:p>
          <a:p>
            <a:r>
              <a:rPr lang="en-US" sz="2000" dirty="0" smtClean="0"/>
              <a:t>When time is up, apply first action of best individual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091" y="2414707"/>
            <a:ext cx="5447817" cy="295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608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VGDL and the GVGAI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Simple One Step Look Ahead:</a:t>
            </a:r>
          </a:p>
          <a:p>
            <a:pPr marL="1033272" lvl="3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 descr="SimpleValueFunc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251" y="2595399"/>
            <a:ext cx="6109576" cy="351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40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VGDL and the GVGAI </a:t>
            </a:r>
            <a:r>
              <a:rPr lang="en-US" sz="3600" dirty="0" smtClean="0"/>
              <a:t>Framework</a:t>
            </a:r>
            <a:endParaRPr lang="en-US" sz="3400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710025"/>
          </a:xfrm>
        </p:spPr>
        <p:txBody>
          <a:bodyPr>
            <a:normAutofit/>
          </a:bodyPr>
          <a:lstStyle/>
          <a:p>
            <a:r>
              <a:rPr lang="en-US" sz="2800" dirty="0" smtClean="0"/>
              <a:t>Current set of 80 games (60 of them public)</a:t>
            </a:r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23</a:t>
            </a:fld>
            <a:endParaRPr lang="en-US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6256338"/>
            <a:ext cx="8229600" cy="504884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0" indent="0" algn="ctr">
              <a:buFont typeface="Wingdings 2"/>
              <a:buNone/>
            </a:pPr>
            <a:r>
              <a:rPr lang="en-US" sz="1600" i="1" dirty="0" smtClean="0"/>
              <a:t>(Aliens)</a:t>
            </a:r>
            <a:endParaRPr lang="en-US" sz="1600" i="1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>
              <a:buFont typeface="Wingdings 2"/>
              <a:buNone/>
            </a:pPr>
            <a:endParaRPr lang="en-US" sz="2400" dirty="0" smtClean="0"/>
          </a:p>
          <a:p>
            <a:endParaRPr lang="en-US" dirty="0"/>
          </a:p>
        </p:txBody>
      </p:sp>
      <p:pic>
        <p:nvPicPr>
          <p:cNvPr id="4" name="Alie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9545" y="2310224"/>
            <a:ext cx="8708199" cy="335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921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VGDL and the GVGAI </a:t>
            </a:r>
            <a:r>
              <a:rPr lang="en-US" sz="3600" dirty="0" smtClean="0"/>
              <a:t>Framework</a:t>
            </a:r>
            <a:endParaRPr lang="en-US" sz="3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24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6256338"/>
            <a:ext cx="8229600" cy="5048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600" i="1" dirty="0" smtClean="0"/>
              <a:t>(Butterflies)</a:t>
            </a:r>
            <a:endParaRPr lang="en-US" sz="1600" i="1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>
              <a:effectLst/>
            </a:endParaRPr>
          </a:p>
          <a:p>
            <a:endParaRPr lang="en-US" dirty="0"/>
          </a:p>
        </p:txBody>
      </p:sp>
      <p:pic>
        <p:nvPicPr>
          <p:cNvPr id="5" name="Butterfli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773382"/>
            <a:ext cx="8305176" cy="349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21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VGDL and the GVGAI </a:t>
            </a:r>
            <a:r>
              <a:rPr lang="en-US" sz="3600" dirty="0" smtClean="0"/>
              <a:t>Framework</a:t>
            </a:r>
            <a:endParaRPr lang="en-US" sz="3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25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6424627"/>
            <a:ext cx="8229600" cy="5048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600" i="1" dirty="0" smtClean="0"/>
              <a:t>(</a:t>
            </a:r>
            <a:r>
              <a:rPr lang="en-US" sz="1600" i="1" dirty="0" smtClean="0"/>
              <a:t>Pac Man</a:t>
            </a:r>
            <a:r>
              <a:rPr lang="en-US" sz="1600" i="1" dirty="0" smtClean="0"/>
              <a:t>)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>
              <a:effectLst/>
            </a:endParaRPr>
          </a:p>
          <a:p>
            <a:endParaRPr lang="en-US" dirty="0"/>
          </a:p>
        </p:txBody>
      </p:sp>
      <p:pic>
        <p:nvPicPr>
          <p:cNvPr id="4" name="Pacma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4570" y="1170579"/>
            <a:ext cx="4594860" cy="525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36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VGDL and the GVGAI </a:t>
            </a:r>
            <a:r>
              <a:rPr lang="en-US" sz="3600" dirty="0" smtClean="0"/>
              <a:t>Framework</a:t>
            </a:r>
            <a:endParaRPr lang="en-US" sz="3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26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6256338"/>
            <a:ext cx="8229600" cy="5048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600" i="1" dirty="0" smtClean="0"/>
              <a:t>(</a:t>
            </a:r>
            <a:r>
              <a:rPr lang="en-US" sz="1600" i="1" dirty="0" err="1" smtClean="0"/>
              <a:t>Sequest</a:t>
            </a:r>
            <a:r>
              <a:rPr lang="en-US" sz="1600" i="1" dirty="0" smtClean="0"/>
              <a:t>)</a:t>
            </a:r>
            <a:endParaRPr lang="en-US" sz="1600" i="1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>
              <a:effectLst/>
            </a:endParaRPr>
          </a:p>
          <a:p>
            <a:endParaRPr lang="en-US" dirty="0"/>
          </a:p>
        </p:txBody>
      </p:sp>
      <p:pic>
        <p:nvPicPr>
          <p:cNvPr id="4" name="Seaqu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792242"/>
            <a:ext cx="8229600" cy="371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4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 smtClean="0"/>
              <a:t>The GVGAI Competition – </a:t>
            </a:r>
            <a:r>
              <a:rPr lang="en-US" sz="3400" dirty="0" err="1" smtClean="0"/>
              <a:t>www.gvgai.net</a:t>
            </a:r>
            <a:endParaRPr lang="en-US" sz="3400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4467453"/>
            <a:ext cx="8229600" cy="2319652"/>
          </a:xfrm>
        </p:spPr>
        <p:txBody>
          <a:bodyPr>
            <a:normAutofit fontScale="40000" lnSpcReduction="20000"/>
          </a:bodyPr>
          <a:lstStyle/>
          <a:p>
            <a:r>
              <a:rPr lang="en-US" sz="7000" dirty="0" smtClean="0"/>
              <a:t>Competition Structure</a:t>
            </a:r>
            <a:r>
              <a:rPr lang="en-US" sz="8000" dirty="0" smtClean="0"/>
              <a:t>: </a:t>
            </a:r>
          </a:p>
          <a:p>
            <a:pPr lvl="1"/>
            <a:r>
              <a:rPr lang="en-US" sz="6000" dirty="0" smtClean="0"/>
              <a:t>3 </a:t>
            </a:r>
            <a:r>
              <a:rPr lang="en-US" sz="6000" dirty="0"/>
              <a:t>Game </a:t>
            </a:r>
            <a:r>
              <a:rPr lang="en-US" sz="6000" dirty="0" smtClean="0"/>
              <a:t>Sets, 10 </a:t>
            </a:r>
            <a:r>
              <a:rPr lang="en-US" sz="6000" dirty="0"/>
              <a:t>games each, 5 levels per game.</a:t>
            </a:r>
          </a:p>
          <a:p>
            <a:pPr lvl="1"/>
            <a:r>
              <a:rPr lang="en-US" sz="6000" dirty="0" smtClean="0"/>
              <a:t>Training </a:t>
            </a:r>
            <a:r>
              <a:rPr lang="en-US" sz="6000" dirty="0"/>
              <a:t>Set: 10 games distributed with the </a:t>
            </a:r>
            <a:r>
              <a:rPr lang="en-US" sz="6000" dirty="0" smtClean="0"/>
              <a:t>framework.</a:t>
            </a:r>
          </a:p>
          <a:p>
            <a:pPr lvl="1"/>
            <a:r>
              <a:rPr lang="en-US" sz="6000" dirty="0" smtClean="0"/>
              <a:t>Validation </a:t>
            </a:r>
            <a:r>
              <a:rPr lang="en-US" sz="6000" dirty="0"/>
              <a:t>Set: 10 games, unknown to the </a:t>
            </a:r>
            <a:r>
              <a:rPr lang="en-US" sz="6000" dirty="0" smtClean="0"/>
              <a:t>participants.</a:t>
            </a:r>
          </a:p>
          <a:p>
            <a:pPr lvl="1"/>
            <a:r>
              <a:rPr lang="en-US" sz="6000" dirty="0" smtClean="0"/>
              <a:t>Test </a:t>
            </a:r>
            <a:r>
              <a:rPr lang="en-US" sz="6000" dirty="0"/>
              <a:t>Set: 10 games, unknown, and only executed in once. </a:t>
            </a:r>
            <a:endParaRPr lang="en-US" sz="6000" dirty="0" smtClean="0">
              <a:effectLst/>
            </a:endParaRPr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27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491" y="1183083"/>
            <a:ext cx="5237017" cy="328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89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 smtClean="0"/>
              <a:t>The GVGAI Competition – </a:t>
            </a:r>
            <a:r>
              <a:rPr lang="en-US" sz="3400" dirty="0" err="1" smtClean="0"/>
              <a:t>www.gvgai.net</a:t>
            </a:r>
            <a:endParaRPr lang="en-US" sz="3400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31580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IEEE CIG 2014 Competition results:</a:t>
            </a:r>
          </a:p>
          <a:p>
            <a:endParaRPr lang="en-US" sz="2800" dirty="0" smtClean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>
              <a:effectLst/>
            </a:endParaRPr>
          </a:p>
          <a:p>
            <a:r>
              <a:rPr lang="en-US" sz="2600" dirty="0" smtClean="0"/>
              <a:t>Winner: </a:t>
            </a:r>
            <a:r>
              <a:rPr lang="en-US" sz="2600" dirty="0" err="1" smtClean="0"/>
              <a:t>Adrien</a:t>
            </a:r>
            <a:r>
              <a:rPr lang="en-US" sz="2600" dirty="0" smtClean="0"/>
              <a:t> </a:t>
            </a:r>
            <a:r>
              <a:rPr lang="en-US" sz="2600" dirty="0" err="1"/>
              <a:t>Couëtoux</a:t>
            </a:r>
            <a:r>
              <a:rPr lang="en-US" sz="2600" dirty="0"/>
              <a:t> </a:t>
            </a:r>
            <a:r>
              <a:rPr lang="en-US" sz="2600" dirty="0" smtClean="0"/>
              <a:t>(51.2%) [</a:t>
            </a:r>
            <a:r>
              <a:rPr lang="en-US" sz="2600" i="1" dirty="0" smtClean="0"/>
              <a:t>Perez et al., 2015</a:t>
            </a:r>
            <a:r>
              <a:rPr lang="en-US" sz="2600" dirty="0" smtClean="0"/>
              <a:t>]</a:t>
            </a:r>
          </a:p>
          <a:p>
            <a:pPr marL="118872" indent="0" algn="ctr">
              <a:buNone/>
            </a:pPr>
            <a:endParaRPr lang="en-US" sz="2600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28</a:t>
            </a:fld>
            <a:endParaRPr lang="en-US"/>
          </a:p>
        </p:txBody>
      </p:sp>
      <p:pic>
        <p:nvPicPr>
          <p:cNvPr id="3" name="Picture 2" descr="PerezT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63" y="2249026"/>
            <a:ext cx="8740931" cy="356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91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 smtClean="0"/>
              <a:t>The GVGAI Competition – </a:t>
            </a:r>
            <a:r>
              <a:rPr lang="en-US" sz="3400" dirty="0" err="1" smtClean="0"/>
              <a:t>www.gvgai.net</a:t>
            </a:r>
            <a:endParaRPr lang="en-US" sz="3400" dirty="0"/>
          </a:p>
        </p:txBody>
      </p:sp>
      <p:pic>
        <p:nvPicPr>
          <p:cNvPr id="5" name="3CamelRaceAdrienFail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14205" y="2218416"/>
            <a:ext cx="8860656" cy="164257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29</a:t>
            </a:fld>
            <a:endParaRPr lang="en-US" dirty="0"/>
          </a:p>
        </p:txBody>
      </p:sp>
      <p:pic>
        <p:nvPicPr>
          <p:cNvPr id="6" name="4CamelRaceIdealStandardSuccess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14205" y="4581947"/>
            <a:ext cx="8853289" cy="1618491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3014211" y="1841466"/>
            <a:ext cx="2857284" cy="504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i="1" dirty="0" err="1" smtClean="0"/>
              <a:t>adrienctx</a:t>
            </a:r>
            <a:r>
              <a:rPr lang="en-US" sz="1600" i="1" dirty="0" smtClean="0"/>
              <a:t>– 1</a:t>
            </a:r>
            <a:r>
              <a:rPr lang="en-US" sz="1600" i="1" baseline="30000" dirty="0" smtClean="0"/>
              <a:t>st</a:t>
            </a:r>
            <a:r>
              <a:rPr lang="en-US" sz="1600" i="1" dirty="0" smtClean="0"/>
              <a:t> Position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>
              <a:buFont typeface="Arial" pitchFamily="34" charset="0"/>
              <a:buNone/>
            </a:pPr>
            <a:endParaRPr lang="en-US" sz="2400" dirty="0" smtClean="0"/>
          </a:p>
          <a:p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151916" y="4232339"/>
            <a:ext cx="2857284" cy="504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i="1" dirty="0" err="1" smtClean="0"/>
              <a:t>IdealStandard</a:t>
            </a:r>
            <a:r>
              <a:rPr lang="en-US" sz="1600" i="1" dirty="0" smtClean="0"/>
              <a:t> – 13</a:t>
            </a:r>
            <a:r>
              <a:rPr lang="en-US" sz="1600" i="1" baseline="30000" dirty="0" smtClean="0"/>
              <a:t>th</a:t>
            </a:r>
            <a:r>
              <a:rPr lang="en-US" sz="1600" i="1" dirty="0" smtClean="0"/>
              <a:t> Position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>
              <a:buFont typeface="Arial" pitchFamily="34" charset="0"/>
              <a:buNone/>
            </a:pPr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569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2204"/>
            <a:ext cx="9144000" cy="1470025"/>
          </a:xfrm>
        </p:spPr>
        <p:txBody>
          <a:bodyPr/>
          <a:lstStyle/>
          <a:p>
            <a:r>
              <a:rPr lang="en-US" dirty="0" smtClean="0"/>
              <a:t>The General Video Game AI </a:t>
            </a:r>
            <a:br>
              <a:rPr lang="en-US" dirty="0" smtClean="0"/>
            </a:br>
            <a:r>
              <a:rPr lang="en-US" dirty="0" smtClean="0"/>
              <a:t>Framework and Competition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6251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30</a:t>
            </a:fld>
            <a:endParaRPr lang="en-US"/>
          </a:p>
        </p:txBody>
      </p:sp>
      <p:pic>
        <p:nvPicPr>
          <p:cNvPr id="7" name="5PacmanIdealStandardFail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1042" y="351108"/>
            <a:ext cx="6200902" cy="6200902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3534430" y="0"/>
            <a:ext cx="2857284" cy="504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i="1" dirty="0" err="1" smtClean="0"/>
              <a:t>IdealStandard</a:t>
            </a:r>
            <a:r>
              <a:rPr lang="en-US" sz="1600" i="1" dirty="0" smtClean="0"/>
              <a:t> – 13</a:t>
            </a:r>
            <a:r>
              <a:rPr lang="en-US" sz="1600" i="1" baseline="30000" dirty="0" smtClean="0"/>
              <a:t>th</a:t>
            </a:r>
            <a:r>
              <a:rPr lang="en-US" sz="1600" i="1" dirty="0" smtClean="0"/>
              <a:t> Position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>
              <a:buFont typeface="Arial" pitchFamily="34" charset="0"/>
              <a:buNone/>
            </a:pPr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134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31</a:t>
            </a:fld>
            <a:endParaRPr lang="en-US"/>
          </a:p>
        </p:txBody>
      </p:sp>
      <p:pic>
        <p:nvPicPr>
          <p:cNvPr id="8" name="6PacmanAdrienSucces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8963" y="459628"/>
            <a:ext cx="5641527" cy="6398371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3014211" y="15940"/>
            <a:ext cx="2857284" cy="397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i="1" dirty="0" err="1" smtClean="0"/>
              <a:t>adrienctx</a:t>
            </a:r>
            <a:r>
              <a:rPr lang="en-US" sz="1600" i="1" dirty="0" smtClean="0"/>
              <a:t>– 1</a:t>
            </a:r>
            <a:r>
              <a:rPr lang="en-US" sz="1600" i="1" baseline="30000" dirty="0" smtClean="0"/>
              <a:t>st</a:t>
            </a:r>
            <a:r>
              <a:rPr lang="en-US" sz="1600" i="1" dirty="0" smtClean="0"/>
              <a:t> Position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>
              <a:buFont typeface="Arial" pitchFamily="34" charset="0"/>
              <a:buNone/>
            </a:pPr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576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 smtClean="0"/>
              <a:t>The GVGAI Competition – </a:t>
            </a:r>
            <a:r>
              <a:rPr lang="en-US" sz="3400" dirty="0" err="1" smtClean="0"/>
              <a:t>www.gvgai.net</a:t>
            </a:r>
            <a:endParaRPr lang="en-US" sz="3400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686800" cy="5131580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GVGAI 2015 Competition:</a:t>
            </a:r>
          </a:p>
          <a:p>
            <a:pPr lvl="1"/>
            <a:r>
              <a:rPr lang="en-US" sz="2600" dirty="0" smtClean="0"/>
              <a:t>ACM GECCO </a:t>
            </a:r>
            <a:r>
              <a:rPr lang="en-US" sz="2600" dirty="0" smtClean="0"/>
              <a:t>(</a:t>
            </a:r>
            <a:r>
              <a:rPr lang="en-US" sz="2600" dirty="0" smtClean="0"/>
              <a:t>July 2015</a:t>
            </a:r>
            <a:r>
              <a:rPr lang="en-US" sz="2600" dirty="0" smtClean="0"/>
              <a:t>) </a:t>
            </a:r>
          </a:p>
          <a:p>
            <a:pPr lvl="2"/>
            <a:r>
              <a:rPr lang="en-US" dirty="0" smtClean="0"/>
              <a:t>Winner</a:t>
            </a:r>
            <a:r>
              <a:rPr lang="en-US" dirty="0" smtClean="0"/>
              <a:t>: YOLOBOT (63.8%; MCTS, BFS, Sprite Targeting Heuristic)</a:t>
            </a:r>
          </a:p>
          <a:p>
            <a:pPr lvl="1"/>
            <a:r>
              <a:rPr lang="en-US" sz="2600" dirty="0" smtClean="0"/>
              <a:t>IEEE CIG </a:t>
            </a:r>
            <a:r>
              <a:rPr lang="en-US" sz="2600" dirty="0" smtClean="0"/>
              <a:t>(</a:t>
            </a:r>
            <a:r>
              <a:rPr lang="en-US" sz="2600" dirty="0" smtClean="0"/>
              <a:t>August </a:t>
            </a:r>
            <a:r>
              <a:rPr lang="en-US" sz="2600" dirty="0" smtClean="0"/>
              <a:t>2015)</a:t>
            </a:r>
          </a:p>
          <a:p>
            <a:pPr lvl="2"/>
            <a:r>
              <a:rPr lang="en-US" dirty="0"/>
              <a:t>Winner: Return42 (35.8%; GA w/ heuristic, random walks, A*)</a:t>
            </a:r>
          </a:p>
          <a:p>
            <a:pPr lvl="1"/>
            <a:r>
              <a:rPr lang="en-US" sz="2600" dirty="0" smtClean="0"/>
              <a:t>IEEE CEEC (September 2015)</a:t>
            </a:r>
          </a:p>
          <a:p>
            <a:pPr lvl="2"/>
            <a:r>
              <a:rPr lang="en-US" sz="1600" dirty="0" smtClean="0"/>
              <a:t> </a:t>
            </a:r>
            <a:r>
              <a:rPr lang="en-US" dirty="0"/>
              <a:t>Winner: </a:t>
            </a:r>
            <a:r>
              <a:rPr lang="en-US" dirty="0" err="1"/>
              <a:t>YBCriber</a:t>
            </a:r>
            <a:r>
              <a:rPr lang="en-US" dirty="0"/>
              <a:t> </a:t>
            </a:r>
            <a:r>
              <a:rPr lang="en-US" dirty="0"/>
              <a:t>(39.2%; Iterative Widening, Danger Avoidance)</a:t>
            </a:r>
            <a:endParaRPr lang="en-US" dirty="0"/>
          </a:p>
          <a:p>
            <a:r>
              <a:rPr lang="en-US" sz="2800" dirty="0" smtClean="0"/>
              <a:t>GVGAI 2016 </a:t>
            </a:r>
            <a:r>
              <a:rPr lang="en-US" sz="2800" dirty="0"/>
              <a:t>Competition</a:t>
            </a:r>
            <a:r>
              <a:rPr lang="en-US" sz="2800" dirty="0" smtClean="0"/>
              <a:t>:</a:t>
            </a:r>
          </a:p>
          <a:p>
            <a:pPr lvl="1"/>
            <a:r>
              <a:rPr lang="en-US" sz="2600" dirty="0" smtClean="0"/>
              <a:t>IEEE CIG (September 2016)</a:t>
            </a:r>
          </a:p>
          <a:p>
            <a:pPr lvl="2"/>
            <a:r>
              <a:rPr lang="en-US" dirty="0" smtClean="0"/>
              <a:t>Single-Player Winner: YOLOBOT (41.6%)</a:t>
            </a:r>
          </a:p>
          <a:p>
            <a:pPr lvl="2"/>
            <a:r>
              <a:rPr lang="en-US" dirty="0" smtClean="0"/>
              <a:t>Two-Player Winner: </a:t>
            </a:r>
            <a:r>
              <a:rPr lang="en-US" dirty="0" err="1" smtClean="0"/>
              <a:t>adrienctx</a:t>
            </a:r>
            <a:r>
              <a:rPr lang="en-US" dirty="0" smtClean="0"/>
              <a:t> (271 points)</a:t>
            </a:r>
            <a:endParaRPr lang="en-US" dirty="0"/>
          </a:p>
          <a:p>
            <a:pPr lvl="1"/>
            <a:r>
              <a:rPr lang="en-US" sz="2600" dirty="0" smtClean="0"/>
              <a:t>IJCAI (July 2016)</a:t>
            </a:r>
          </a:p>
          <a:p>
            <a:pPr lvl="2"/>
            <a:r>
              <a:rPr lang="en-US" sz="2000" dirty="0" smtClean="0"/>
              <a:t>Level Generation Winner: </a:t>
            </a:r>
            <a:r>
              <a:rPr lang="en-US" sz="2000" dirty="0" err="1" smtClean="0"/>
              <a:t>easablade</a:t>
            </a:r>
            <a:r>
              <a:rPr lang="en-US" sz="2000" dirty="0" smtClean="0"/>
              <a:t> (35% preferred)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15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 smtClean="0"/>
              <a:t>The GVGAI Competition – </a:t>
            </a:r>
            <a:r>
              <a:rPr lang="en-US" sz="3400" dirty="0" err="1" smtClean="0"/>
              <a:t>www.gvgai.net</a:t>
            </a:r>
            <a:endParaRPr lang="en-US" sz="3400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31580"/>
          </a:xfrm>
        </p:spPr>
        <p:txBody>
          <a:bodyPr>
            <a:normAutofit/>
          </a:bodyPr>
          <a:lstStyle/>
          <a:p>
            <a:pPr marL="438912" lvl="1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r>
              <a:rPr lang="en-US" dirty="0" smtClean="0"/>
              <a:t>GVGAI </a:t>
            </a:r>
            <a:r>
              <a:rPr lang="en-US" dirty="0"/>
              <a:t>2017 Competition: 5 tracks!</a:t>
            </a:r>
          </a:p>
          <a:p>
            <a:pPr lvl="1"/>
            <a:r>
              <a:rPr lang="en-US" dirty="0"/>
              <a:t>Single Player Planning Track: </a:t>
            </a:r>
          </a:p>
          <a:p>
            <a:pPr lvl="2"/>
            <a:r>
              <a:rPr lang="en-US" dirty="0"/>
              <a:t>GECCO 2017 </a:t>
            </a:r>
            <a:r>
              <a:rPr lang="mr-IN" dirty="0"/>
              <a:t>–</a:t>
            </a:r>
            <a:r>
              <a:rPr lang="en-US" dirty="0"/>
              <a:t> Berlin (Germany), July 15</a:t>
            </a:r>
            <a:r>
              <a:rPr lang="en-US" baseline="30000" dirty="0"/>
              <a:t>th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19</a:t>
            </a:r>
            <a:r>
              <a:rPr lang="en-US" baseline="30000" dirty="0"/>
              <a:t>th</a:t>
            </a:r>
            <a:r>
              <a:rPr lang="en-US" dirty="0"/>
              <a:t>	</a:t>
            </a:r>
          </a:p>
          <a:p>
            <a:pPr lvl="1"/>
            <a:r>
              <a:rPr lang="en-US" dirty="0"/>
              <a:t>Two-Player Planning Track:</a:t>
            </a:r>
          </a:p>
          <a:p>
            <a:pPr lvl="2"/>
            <a:r>
              <a:rPr lang="en-US" dirty="0"/>
              <a:t>CEC 2017 </a:t>
            </a:r>
            <a:r>
              <a:rPr lang="mr-IN" dirty="0"/>
              <a:t>–</a:t>
            </a:r>
            <a:r>
              <a:rPr lang="en-US" dirty="0"/>
              <a:t> San </a:t>
            </a:r>
            <a:r>
              <a:rPr lang="en-US" dirty="0" err="1"/>
              <a:t>Sebastián</a:t>
            </a:r>
            <a:r>
              <a:rPr lang="en-US" dirty="0"/>
              <a:t> (Spain), June 5</a:t>
            </a:r>
            <a:r>
              <a:rPr lang="en-US" baseline="30000" dirty="0"/>
              <a:t>th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8</a:t>
            </a:r>
            <a:r>
              <a:rPr lang="en-US" baseline="30000" dirty="0"/>
              <a:t>th</a:t>
            </a:r>
            <a:r>
              <a:rPr lang="en-US" dirty="0"/>
              <a:t>	</a:t>
            </a:r>
          </a:p>
          <a:p>
            <a:pPr lvl="1"/>
            <a:r>
              <a:rPr lang="en-US" dirty="0"/>
              <a:t>Learning Track:</a:t>
            </a:r>
          </a:p>
          <a:p>
            <a:pPr lvl="2"/>
            <a:r>
              <a:rPr lang="en-US" dirty="0"/>
              <a:t>CIG 2017 </a:t>
            </a:r>
            <a:r>
              <a:rPr lang="mr-IN" dirty="0"/>
              <a:t>–</a:t>
            </a:r>
            <a:r>
              <a:rPr lang="en-US" dirty="0"/>
              <a:t> New York (USA), August 22</a:t>
            </a:r>
            <a:r>
              <a:rPr lang="en-US" baseline="30000" dirty="0"/>
              <a:t>nd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25</a:t>
            </a:r>
            <a:r>
              <a:rPr lang="en-US" baseline="30000" dirty="0"/>
              <a:t>th</a:t>
            </a:r>
            <a:r>
              <a:rPr lang="en-US" dirty="0"/>
              <a:t>	</a:t>
            </a:r>
          </a:p>
          <a:p>
            <a:pPr lvl="1"/>
            <a:r>
              <a:rPr lang="en-US" dirty="0"/>
              <a:t>Level Generation Track; and</a:t>
            </a:r>
          </a:p>
          <a:p>
            <a:pPr lvl="1"/>
            <a:r>
              <a:rPr lang="en-US" dirty="0"/>
              <a:t>Rule Generation Track:</a:t>
            </a:r>
          </a:p>
          <a:p>
            <a:pPr lvl="2"/>
            <a:r>
              <a:rPr lang="en-US" dirty="0"/>
              <a:t>ICCC 2017 </a:t>
            </a:r>
            <a:r>
              <a:rPr lang="mr-IN" dirty="0"/>
              <a:t>–</a:t>
            </a:r>
            <a:r>
              <a:rPr lang="en-US" dirty="0"/>
              <a:t> Atlanta (USA), June 19</a:t>
            </a:r>
            <a:r>
              <a:rPr lang="en-US" baseline="30000" dirty="0"/>
              <a:t>th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23</a:t>
            </a:r>
            <a:r>
              <a:rPr lang="en-US" baseline="30000" dirty="0"/>
              <a:t>rd</a:t>
            </a:r>
            <a:r>
              <a:rPr lang="en-US" dirty="0"/>
              <a:t>	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1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2204"/>
            <a:ext cx="9144000" cy="1470025"/>
          </a:xfrm>
        </p:spPr>
        <p:txBody>
          <a:bodyPr/>
          <a:lstStyle/>
          <a:p>
            <a:r>
              <a:rPr lang="en-US" dirty="0" smtClean="0"/>
              <a:t>2-Player GVGAI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6237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2-Player GVGAI Planning Track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686801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2 players compete (or cooperate) in real-time games of simultaneous moves.</a:t>
            </a:r>
          </a:p>
          <a:p>
            <a:r>
              <a:rPr lang="en-US" dirty="0" smtClean="0"/>
              <a:t>40 </a:t>
            </a:r>
            <a:r>
              <a:rPr lang="en-US" dirty="0" smtClean="0"/>
              <a:t>training games, all play versus all, or using Glicko2 pairing system.</a:t>
            </a:r>
          </a:p>
          <a:p>
            <a:pPr lvl="1"/>
            <a:r>
              <a:rPr lang="en-US" dirty="0" smtClean="0"/>
              <a:t>10 validation </a:t>
            </a:r>
            <a:r>
              <a:rPr lang="en-US" dirty="0" smtClean="0"/>
              <a:t>(and </a:t>
            </a:r>
            <a:r>
              <a:rPr lang="en-US" dirty="0" smtClean="0"/>
              <a:t>10 test extra </a:t>
            </a:r>
            <a:r>
              <a:rPr lang="en-US" dirty="0" smtClean="0"/>
              <a:t>games).</a:t>
            </a:r>
            <a:endParaRPr lang="en-US" dirty="0" smtClean="0"/>
          </a:p>
          <a:p>
            <a:r>
              <a:rPr lang="en-US" dirty="0" smtClean="0"/>
              <a:t>Separated </a:t>
            </a:r>
            <a:r>
              <a:rPr lang="en-US" dirty="0" smtClean="0"/>
              <a:t>interface </a:t>
            </a:r>
            <a:r>
              <a:rPr lang="en-US" dirty="0" smtClean="0"/>
              <a:t>for 2 (N) player game agents</a:t>
            </a:r>
            <a:r>
              <a:rPr lang="en-US" dirty="0" smtClean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92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2-Player GVGAI Planning Track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3882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4</a:t>
            </a:r>
            <a:r>
              <a:rPr lang="en-US" dirty="0" smtClean="0"/>
              <a:t>0 </a:t>
            </a:r>
            <a:r>
              <a:rPr lang="en-US" dirty="0" smtClean="0"/>
              <a:t>Games</a:t>
            </a:r>
            <a:r>
              <a:rPr lang="en-US" dirty="0" smtClean="0"/>
              <a:t>: </a:t>
            </a:r>
            <a:r>
              <a:rPr lang="en-US" dirty="0"/>
              <a:t> </a:t>
            </a:r>
            <a:r>
              <a:rPr lang="en-US" sz="2600" i="1" dirty="0" smtClean="0"/>
              <a:t>accelerator, </a:t>
            </a:r>
            <a:r>
              <a:rPr lang="en-US" sz="2600" i="1" dirty="0" err="1" smtClean="0"/>
              <a:t>akkaarrh</a:t>
            </a:r>
            <a:r>
              <a:rPr lang="en-US" sz="2600" i="1" dirty="0" smtClean="0"/>
              <a:t>, asteroids, beekeeper, </a:t>
            </a:r>
            <a:r>
              <a:rPr lang="en-US" sz="2600" i="1" dirty="0" err="1" smtClean="0"/>
              <a:t>bombergirl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breedingdragons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captureflag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competesokoban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copsNrobbers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donkeykong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dragonattack</a:t>
            </a:r>
            <a:r>
              <a:rPr lang="en-US" sz="2600" i="1" dirty="0" smtClean="0"/>
              <a:t>, drowning, </a:t>
            </a:r>
            <a:r>
              <a:rPr lang="en-US" sz="2600" i="1" dirty="0" err="1" smtClean="0"/>
              <a:t>egghunt</a:t>
            </a:r>
            <a:r>
              <a:rPr lang="en-US" sz="2600" i="1" dirty="0" smtClean="0"/>
              <a:t>, fatty, firetruck, football, ghostbusters, </a:t>
            </a:r>
            <a:r>
              <a:rPr lang="en-US" sz="2600" i="1" dirty="0" err="1" smtClean="0"/>
              <a:t>gotcha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isawsanta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klax</a:t>
            </a:r>
            <a:r>
              <a:rPr lang="en-US" sz="2600" i="1" dirty="0" smtClean="0"/>
              <a:t>, mimic, minesweeper, minions, </a:t>
            </a:r>
            <a:r>
              <a:rPr lang="en-US" sz="2600" i="1" dirty="0" err="1" smtClean="0"/>
              <a:t>oopsbrokeit</a:t>
            </a:r>
            <a:r>
              <a:rPr lang="en-US" sz="2600" i="1" dirty="0" smtClean="0"/>
              <a:t>, reflection, rivalry, </a:t>
            </a:r>
            <a:r>
              <a:rPr lang="en-US" sz="2600" i="1" dirty="0" err="1" smtClean="0"/>
              <a:t>romeoNjuliet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samaritan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sokoban</a:t>
            </a:r>
            <a:r>
              <a:rPr lang="en-US" sz="2600" i="1" dirty="0" smtClean="0"/>
              <a:t>, steeplechase, </a:t>
            </a:r>
            <a:r>
              <a:rPr lang="en-US" sz="2600" i="1" dirty="0" err="1" smtClean="0"/>
              <a:t>teamescape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thebridge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trainride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treasuremap</a:t>
            </a:r>
            <a:r>
              <a:rPr lang="en-US" sz="2600" i="1" dirty="0" smtClean="0"/>
              <a:t>, </a:t>
            </a:r>
            <a:r>
              <a:rPr lang="en-US" sz="2600" i="1" dirty="0" err="1" smtClean="0"/>
              <a:t>tron</a:t>
            </a:r>
            <a:r>
              <a:rPr lang="en-US" sz="2600" i="1" dirty="0" smtClean="0"/>
              <a:t>, upgrade-x, </a:t>
            </a:r>
            <a:r>
              <a:rPr lang="en-US" sz="2600" i="1" dirty="0" err="1" smtClean="0"/>
              <a:t>uphigh</a:t>
            </a:r>
            <a:r>
              <a:rPr lang="en-US" sz="2600" i="1" dirty="0" smtClean="0"/>
              <a:t>, warzone, </a:t>
            </a:r>
            <a:r>
              <a:rPr lang="en-US" sz="2600" i="1" dirty="0" err="1" smtClean="0"/>
              <a:t>watchout</a:t>
            </a:r>
            <a:r>
              <a:rPr lang="en-US" sz="2600" i="1" dirty="0" smtClean="0"/>
              <a:t> </a:t>
            </a:r>
            <a:r>
              <a:rPr lang="en-US" sz="2600" dirty="0" smtClean="0"/>
              <a:t>and</a:t>
            </a:r>
            <a:r>
              <a:rPr lang="en-US" sz="2600" i="1" dirty="0" smtClean="0"/>
              <a:t> </a:t>
            </a:r>
            <a:r>
              <a:rPr lang="en-US" sz="2600" i="1" dirty="0" err="1" smtClean="0"/>
              <a:t>wheelme</a:t>
            </a:r>
            <a:r>
              <a:rPr lang="en-US" sz="2600" i="1" dirty="0" smtClean="0"/>
              <a:t>.</a:t>
            </a:r>
            <a:endParaRPr lang="en-US" sz="2600" i="1" dirty="0"/>
          </a:p>
          <a:p>
            <a:r>
              <a:rPr lang="en-US" dirty="0" smtClean="0"/>
              <a:t>5 levels per game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dirty="0" smtClean="0"/>
              <a:t>Descriptions</a:t>
            </a:r>
          </a:p>
          <a:p>
            <a:pPr marL="742950" lvl="2" indent="-342900"/>
            <a:r>
              <a:rPr lang="en-US" dirty="0" smtClean="0"/>
              <a:t>Set 1: </a:t>
            </a:r>
            <a:r>
              <a:rPr lang="en-US" sz="1800" dirty="0" smtClean="0">
                <a:hlinkClick r:id="rId2"/>
              </a:rPr>
              <a:t>http</a:t>
            </a:r>
            <a:r>
              <a:rPr lang="en-US" sz="1800" dirty="0">
                <a:hlinkClick r:id="rId2"/>
              </a:rPr>
              <a:t>://</a:t>
            </a:r>
            <a:r>
              <a:rPr lang="en-US" sz="1800" dirty="0" smtClean="0">
                <a:hlinkClick r:id="rId2"/>
              </a:rPr>
              <a:t>www.gvgai.net/training_set.php?rg=2001</a:t>
            </a:r>
            <a:endParaRPr lang="en-US" dirty="0"/>
          </a:p>
          <a:p>
            <a:pPr marL="742950" lvl="2" indent="-342900"/>
            <a:r>
              <a:rPr lang="en-US" dirty="0"/>
              <a:t>Set </a:t>
            </a:r>
            <a:r>
              <a:rPr lang="en-US" dirty="0" smtClean="0"/>
              <a:t>2: </a:t>
            </a:r>
            <a:r>
              <a:rPr lang="en-US" sz="1800" dirty="0">
                <a:hlinkClick r:id="rId3"/>
              </a:rPr>
              <a:t>http://</a:t>
            </a:r>
            <a:r>
              <a:rPr lang="en-US" sz="1800" dirty="0" smtClean="0">
                <a:hlinkClick r:id="rId3"/>
              </a:rPr>
              <a:t>www.gvgai.net/training_set.php?rg=2002</a:t>
            </a:r>
            <a:endParaRPr lang="en-US" sz="1800" dirty="0" smtClean="0"/>
          </a:p>
          <a:p>
            <a:pPr marL="742950" lvl="2" indent="-342900"/>
            <a:r>
              <a:rPr lang="en-US" sz="1800" dirty="0" err="1" smtClean="0"/>
              <a:t>etc</a:t>
            </a:r>
            <a:r>
              <a:rPr lang="mr-IN" sz="1800" dirty="0" smtClean="0"/>
              <a:t>…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692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VGDL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87894"/>
          </a:xfrm>
        </p:spPr>
        <p:txBody>
          <a:bodyPr/>
          <a:lstStyle/>
          <a:p>
            <a:r>
              <a:rPr lang="en-US" dirty="0" smtClean="0"/>
              <a:t>VGDL </a:t>
            </a:r>
          </a:p>
          <a:p>
            <a:pPr lvl="1"/>
            <a:r>
              <a:rPr lang="en-US" dirty="0" smtClean="0"/>
              <a:t>Game definition (first line)</a:t>
            </a:r>
          </a:p>
          <a:p>
            <a:pPr lvl="2"/>
            <a:r>
              <a:rPr lang="en-US" dirty="0" err="1" smtClean="0"/>
              <a:t>Keywork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</a:rPr>
              <a:t>BasicGame</a:t>
            </a:r>
            <a:endParaRPr lang="en-US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lvl="2"/>
            <a:r>
              <a:rPr lang="en-US" dirty="0" smtClean="0"/>
              <a:t>Parameters:</a:t>
            </a:r>
          </a:p>
          <a:p>
            <a:pPr lvl="3"/>
            <a:r>
              <a:rPr lang="en-US" dirty="0" err="1" smtClean="0"/>
              <a:t>no_players</a:t>
            </a:r>
            <a:r>
              <a:rPr lang="en-US" dirty="0" smtClean="0"/>
              <a:t>=N (default: 1).</a:t>
            </a:r>
          </a:p>
          <a:p>
            <a:pPr lvl="3"/>
            <a:r>
              <a:rPr lang="en-US" dirty="0" err="1" smtClean="0"/>
              <a:t>square_size</a:t>
            </a:r>
            <a:r>
              <a:rPr lang="en-US" dirty="0" smtClean="0"/>
              <a:t>=N</a:t>
            </a:r>
          </a:p>
          <a:p>
            <a:pPr lvl="3"/>
            <a:r>
              <a:rPr lang="en-US" dirty="0" err="1" smtClean="0"/>
              <a:t>key_handler</a:t>
            </a:r>
            <a:r>
              <a:rPr lang="en-US" dirty="0" smtClean="0"/>
              <a:t>={Pulse, Input} </a:t>
            </a:r>
            <a:r>
              <a:rPr lang="en-US" dirty="0"/>
              <a:t>(</a:t>
            </a:r>
            <a:r>
              <a:rPr lang="en-US" dirty="0" smtClean="0"/>
              <a:t>default: Input).</a:t>
            </a:r>
          </a:p>
          <a:p>
            <a:pPr lvl="2"/>
            <a:endParaRPr lang="en-US" dirty="0" smtClean="0"/>
          </a:p>
          <a:p>
            <a:pPr lvl="2"/>
            <a:r>
              <a:rPr lang="en-US" dirty="0" smtClean="0"/>
              <a:t>Example (</a:t>
            </a:r>
            <a:r>
              <a:rPr lang="en-US" dirty="0" err="1" smtClean="0"/>
              <a:t>Akka</a:t>
            </a:r>
            <a:r>
              <a:rPr lang="en-US" dirty="0" smtClean="0"/>
              <a:t> </a:t>
            </a:r>
            <a:r>
              <a:rPr lang="en-US" dirty="0" err="1" smtClean="0"/>
              <a:t>Arrh</a:t>
            </a:r>
            <a:r>
              <a:rPr lang="en-US" dirty="0" smtClean="0"/>
              <a:t>):</a:t>
            </a:r>
            <a:endParaRPr lang="en-US" dirty="0"/>
          </a:p>
        </p:txBody>
      </p:sp>
      <p:pic>
        <p:nvPicPr>
          <p:cNvPr id="5" name="Picture 4" descr="AkkaArrh_Firs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531" y="5820253"/>
            <a:ext cx="6034941" cy="29481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63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VGDL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87894"/>
          </a:xfrm>
        </p:spPr>
        <p:txBody>
          <a:bodyPr/>
          <a:lstStyle/>
          <a:p>
            <a:r>
              <a:rPr lang="en-US" dirty="0" smtClean="0"/>
              <a:t>VGDL </a:t>
            </a:r>
          </a:p>
          <a:p>
            <a:pPr lvl="1"/>
            <a:r>
              <a:rPr lang="en-US" dirty="0" smtClean="0"/>
              <a:t>Sprite Set: defines the sprites that can appear in the game.</a:t>
            </a:r>
          </a:p>
          <a:p>
            <a:pPr lvl="2"/>
            <a:r>
              <a:rPr lang="en-US" dirty="0" smtClean="0"/>
              <a:t>Sprite name</a:t>
            </a:r>
            <a:endParaRPr lang="en-US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lvl="2"/>
            <a:r>
              <a:rPr lang="en-US" dirty="0" smtClean="0"/>
              <a:t>Sprite type (defined in the ontology – Java class):</a:t>
            </a:r>
          </a:p>
          <a:p>
            <a:pPr lvl="3"/>
            <a:r>
              <a:rPr lang="en-US" dirty="0" smtClean="0"/>
              <a:t>Immovable, Portal, Resource, </a:t>
            </a:r>
            <a:r>
              <a:rPr lang="en-US" dirty="0" err="1" smtClean="0"/>
              <a:t>MovingAvatar</a:t>
            </a:r>
            <a:r>
              <a:rPr lang="en-US" dirty="0" smtClean="0"/>
              <a:t>, </a:t>
            </a:r>
            <a:r>
              <a:rPr lang="en-US" dirty="0" err="1" smtClean="0"/>
              <a:t>RandomNPC</a:t>
            </a:r>
            <a:r>
              <a:rPr lang="en-US" dirty="0" smtClean="0"/>
              <a:t>, </a:t>
            </a:r>
            <a:r>
              <a:rPr lang="is-IS" dirty="0" smtClean="0"/>
              <a:t>…</a:t>
            </a:r>
            <a:endParaRPr lang="en-US" dirty="0" smtClean="0"/>
          </a:p>
          <a:p>
            <a:pPr lvl="2"/>
            <a:r>
              <a:rPr lang="en-US" dirty="0" smtClean="0"/>
              <a:t>Each type allows certain parameters:</a:t>
            </a:r>
          </a:p>
          <a:p>
            <a:pPr lvl="3"/>
            <a:r>
              <a:rPr lang="en-US" dirty="0" smtClean="0"/>
              <a:t>Common: singleton, </a:t>
            </a:r>
            <a:r>
              <a:rPr lang="en-US" dirty="0" err="1" smtClean="0"/>
              <a:t>img</a:t>
            </a:r>
            <a:r>
              <a:rPr lang="en-US" dirty="0" smtClean="0"/>
              <a:t>, speed, invisible, hidden, </a:t>
            </a:r>
            <a:r>
              <a:rPr lang="is-IS" dirty="0" smtClean="0"/>
              <a:t>…</a:t>
            </a:r>
            <a:endParaRPr lang="en-US" dirty="0" smtClean="0"/>
          </a:p>
          <a:p>
            <a:pPr lvl="3"/>
            <a:r>
              <a:rPr lang="en-US" dirty="0" smtClean="0"/>
              <a:t>Specific: </a:t>
            </a:r>
            <a:r>
              <a:rPr lang="en-US" dirty="0" err="1" smtClean="0"/>
              <a:t>stype</a:t>
            </a:r>
            <a:r>
              <a:rPr lang="en-US" dirty="0" smtClean="0"/>
              <a:t>, limit, cons, </a:t>
            </a:r>
            <a:r>
              <a:rPr lang="is-IS" dirty="0" smtClean="0"/>
              <a:t>…</a:t>
            </a:r>
          </a:p>
          <a:p>
            <a:pPr lvl="2"/>
            <a:r>
              <a:rPr lang="is-IS" dirty="0" smtClean="0"/>
              <a:t>Allows nested definitions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9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VGDL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2509"/>
            <a:ext cx="8229600" cy="679425"/>
          </a:xfrm>
        </p:spPr>
        <p:txBody>
          <a:bodyPr/>
          <a:lstStyle/>
          <a:p>
            <a:r>
              <a:rPr lang="en-US" dirty="0" smtClean="0"/>
              <a:t>VGDL (Asteroids </a:t>
            </a:r>
            <a:r>
              <a:rPr lang="en-US" dirty="0" err="1" smtClean="0"/>
              <a:t>SpriteSet</a:t>
            </a:r>
            <a:r>
              <a:rPr lang="en-US" dirty="0" smtClean="0"/>
              <a:t>):</a:t>
            </a:r>
            <a:endParaRPr lang="en-GB" dirty="0" smtClean="0"/>
          </a:p>
        </p:txBody>
      </p:sp>
      <p:pic>
        <p:nvPicPr>
          <p:cNvPr id="4" name="Picture 3" descr="AsteroidsSprite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515" y="2172527"/>
            <a:ext cx="6030055" cy="457837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67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AI Research in Games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Games: Benchmarks for AI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 descr="garry-kasparov-deep-blue-ib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051" y="2782703"/>
            <a:ext cx="2517861" cy="1617922"/>
          </a:xfrm>
          <a:prstGeom prst="rect">
            <a:avLst/>
          </a:prstGeom>
        </p:spPr>
      </p:pic>
      <p:pic>
        <p:nvPicPr>
          <p:cNvPr id="8" name="Picture 7" descr="minimax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241779"/>
            <a:ext cx="3637745" cy="2139440"/>
          </a:xfrm>
          <a:prstGeom prst="rect">
            <a:avLst/>
          </a:prstGeom>
        </p:spPr>
      </p:pic>
      <p:pic>
        <p:nvPicPr>
          <p:cNvPr id="6" name="Picture 5" descr="poke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313" y="2533604"/>
            <a:ext cx="2519811" cy="1574882"/>
          </a:xfrm>
          <a:prstGeom prst="rect">
            <a:avLst/>
          </a:prstGeom>
        </p:spPr>
      </p:pic>
      <p:pic>
        <p:nvPicPr>
          <p:cNvPr id="7" name="Picture 6" descr="tuplesOthell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938" y="2006709"/>
            <a:ext cx="2748364" cy="2235070"/>
          </a:xfrm>
          <a:prstGeom prst="rect">
            <a:avLst/>
          </a:prstGeom>
        </p:spPr>
      </p:pic>
      <p:pic>
        <p:nvPicPr>
          <p:cNvPr id="12" name="Picture 11" descr="AlphaGo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544" y="2601278"/>
            <a:ext cx="2842284" cy="1906914"/>
          </a:xfrm>
          <a:prstGeom prst="rect">
            <a:avLst/>
          </a:prstGeom>
        </p:spPr>
      </p:pic>
      <p:pic>
        <p:nvPicPr>
          <p:cNvPr id="9" name="Picture 8" descr="octopus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350" y="3972375"/>
            <a:ext cx="2838450" cy="2352675"/>
          </a:xfrm>
          <a:prstGeom prst="rect">
            <a:avLst/>
          </a:prstGeom>
        </p:spPr>
      </p:pic>
      <p:pic>
        <p:nvPicPr>
          <p:cNvPr id="10" name="Picture 9" descr="mcts_2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703" y="4575797"/>
            <a:ext cx="4385524" cy="193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48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VGDL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87894"/>
          </a:xfrm>
        </p:spPr>
        <p:txBody>
          <a:bodyPr>
            <a:normAutofit/>
          </a:bodyPr>
          <a:lstStyle/>
          <a:p>
            <a:r>
              <a:rPr lang="en-US" dirty="0" smtClean="0"/>
              <a:t>VGDL </a:t>
            </a:r>
          </a:p>
          <a:p>
            <a:pPr lvl="1"/>
            <a:r>
              <a:rPr lang="en-US" dirty="0" smtClean="0"/>
              <a:t>Interaction Set: defines the interactions that can occur in the game.</a:t>
            </a:r>
          </a:p>
          <a:p>
            <a:pPr lvl="2"/>
            <a:r>
              <a:rPr lang="en-US" dirty="0" smtClean="0"/>
              <a:t>Two sprite names</a:t>
            </a:r>
          </a:p>
          <a:p>
            <a:pPr marL="1371600" lvl="3" indent="0">
              <a:buNone/>
            </a:pPr>
            <a:r>
              <a:rPr lang="en-US" sz="1800" i="1" dirty="0"/>
              <a:t>(Or more: contracted interactions</a:t>
            </a:r>
            <a:r>
              <a:rPr lang="en-US" sz="1800" i="1" dirty="0" smtClean="0"/>
              <a:t>)</a:t>
            </a:r>
          </a:p>
          <a:p>
            <a:pPr lvl="2"/>
            <a:r>
              <a:rPr lang="en-US" dirty="0" smtClean="0"/>
              <a:t>Effect name (defined in the ontology – Java class)</a:t>
            </a:r>
          </a:p>
          <a:p>
            <a:pPr lvl="2"/>
            <a:r>
              <a:rPr lang="en-US" dirty="0" smtClean="0"/>
              <a:t>Each effect allows certain parameters:</a:t>
            </a:r>
          </a:p>
          <a:p>
            <a:pPr lvl="3"/>
            <a:r>
              <a:rPr lang="en-US" dirty="0" smtClean="0"/>
              <a:t>Common: </a:t>
            </a:r>
            <a:r>
              <a:rPr lang="en-US" dirty="0" err="1" smtClean="0"/>
              <a:t>scoreChange</a:t>
            </a:r>
            <a:r>
              <a:rPr lang="en-US" dirty="0" smtClean="0"/>
              <a:t>, </a:t>
            </a:r>
            <a:r>
              <a:rPr lang="en-US" dirty="0" smtClean="0"/>
              <a:t>repeat, </a:t>
            </a:r>
            <a:r>
              <a:rPr lang="en-US" b="1" dirty="0" smtClean="0"/>
              <a:t>enabled</a:t>
            </a:r>
            <a:endParaRPr lang="en-US" b="1" dirty="0" smtClean="0"/>
          </a:p>
          <a:p>
            <a:pPr lvl="3"/>
            <a:r>
              <a:rPr lang="en-US" dirty="0" smtClean="0"/>
              <a:t>Specific: </a:t>
            </a:r>
            <a:r>
              <a:rPr lang="en-US" dirty="0" err="1" smtClean="0"/>
              <a:t>stype</a:t>
            </a:r>
            <a:r>
              <a:rPr lang="en-US" dirty="0" smtClean="0"/>
              <a:t>, </a:t>
            </a:r>
            <a:r>
              <a:rPr lang="en-US" dirty="0" err="1" smtClean="0"/>
              <a:t>pixelPerfect</a:t>
            </a:r>
            <a:endParaRPr lang="en-US" dirty="0" smtClean="0"/>
          </a:p>
          <a:p>
            <a:pPr lvl="2"/>
            <a:r>
              <a:rPr lang="en-US" dirty="0" smtClean="0"/>
              <a:t>Effects are executed sequentially every tick.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33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VGDL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7232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VGDL (</a:t>
            </a:r>
            <a:r>
              <a:rPr lang="en-US" sz="2800" dirty="0" err="1" smtClean="0"/>
              <a:t>CropsNRobbers</a:t>
            </a:r>
            <a:r>
              <a:rPr lang="en-US" sz="2800" dirty="0" smtClean="0"/>
              <a:t> and Gotcha </a:t>
            </a:r>
            <a:r>
              <a:rPr lang="en-US" sz="2800" dirty="0" err="1" smtClean="0"/>
              <a:t>InteractionSet</a:t>
            </a:r>
            <a:r>
              <a:rPr lang="en-US" sz="2800" dirty="0" smtClean="0"/>
              <a:t>):</a:t>
            </a:r>
          </a:p>
        </p:txBody>
      </p:sp>
      <p:pic>
        <p:nvPicPr>
          <p:cNvPr id="4" name="Picture 3" descr="GotchaInteractio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11" y="4326124"/>
            <a:ext cx="8559044" cy="1481373"/>
          </a:xfrm>
          <a:prstGeom prst="rect">
            <a:avLst/>
          </a:prstGeom>
        </p:spPr>
      </p:pic>
      <p:pic>
        <p:nvPicPr>
          <p:cNvPr id="5" name="Picture 4" descr="CropsNRobbers_InteractionSe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387" y="2549300"/>
            <a:ext cx="6279683" cy="130617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16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VGDL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257801"/>
          </a:xfrm>
        </p:spPr>
        <p:txBody>
          <a:bodyPr>
            <a:normAutofit/>
          </a:bodyPr>
          <a:lstStyle/>
          <a:p>
            <a:r>
              <a:rPr lang="en-US" dirty="0" smtClean="0"/>
              <a:t>VGDL </a:t>
            </a:r>
          </a:p>
          <a:p>
            <a:pPr lvl="1"/>
            <a:r>
              <a:rPr lang="en-US" dirty="0" smtClean="0"/>
              <a:t>Termination Set:</a:t>
            </a:r>
            <a:r>
              <a:rPr lang="en-US" dirty="0"/>
              <a:t> </a:t>
            </a:r>
            <a:r>
              <a:rPr lang="en-US" dirty="0" smtClean="0"/>
              <a:t>determines the conditions that finish the game and winner(s).</a:t>
            </a:r>
          </a:p>
          <a:p>
            <a:pPr lvl="2"/>
            <a:r>
              <a:rPr lang="en-US" dirty="0" smtClean="0"/>
              <a:t>Termination type:</a:t>
            </a:r>
          </a:p>
          <a:p>
            <a:pPr lvl="3"/>
            <a:r>
              <a:rPr lang="en-US" dirty="0" smtClean="0"/>
              <a:t>Timeout, </a:t>
            </a:r>
            <a:r>
              <a:rPr lang="en-US" dirty="0" err="1" smtClean="0"/>
              <a:t>TimeoutScoreCount,SpriteCounter</a:t>
            </a:r>
            <a:r>
              <a:rPr lang="en-US" dirty="0" smtClean="0"/>
              <a:t>, </a:t>
            </a:r>
            <a:r>
              <a:rPr lang="en-US" dirty="0" err="1" smtClean="0"/>
              <a:t>MultiSpriteCounter</a:t>
            </a:r>
            <a:endParaRPr lang="en-US" dirty="0"/>
          </a:p>
          <a:p>
            <a:pPr lvl="2"/>
            <a:r>
              <a:rPr lang="en-US" dirty="0" smtClean="0"/>
              <a:t>Parameters: </a:t>
            </a:r>
            <a:r>
              <a:rPr lang="en-US" dirty="0" err="1" smtClean="0"/>
              <a:t>stype</a:t>
            </a:r>
            <a:r>
              <a:rPr lang="en-US" dirty="0" smtClean="0"/>
              <a:t>, limit, win, </a:t>
            </a:r>
            <a:r>
              <a:rPr lang="en-US" dirty="0" err="1" smtClean="0"/>
              <a:t>scoreCount</a:t>
            </a:r>
            <a:endParaRPr lang="en-US" dirty="0" smtClean="0"/>
          </a:p>
          <a:p>
            <a:pPr lvl="2"/>
            <a:r>
              <a:rPr lang="en-US" dirty="0" smtClean="0"/>
              <a:t>Allows multiple conditions.</a:t>
            </a:r>
          </a:p>
          <a:p>
            <a:pPr lvl="2"/>
            <a:r>
              <a:rPr lang="en-US" dirty="0" smtClean="0"/>
              <a:t>Checked in sequence.</a:t>
            </a:r>
          </a:p>
          <a:p>
            <a:pPr lvl="2"/>
            <a:r>
              <a:rPr lang="en-US" dirty="0" smtClean="0"/>
              <a:t>Default engine ending</a:t>
            </a:r>
            <a:r>
              <a:rPr lang="en-US" dirty="0">
                <a:sym typeface="Wingdings"/>
              </a:rPr>
              <a:t>:</a:t>
            </a:r>
            <a:r>
              <a:rPr lang="en-US" dirty="0" smtClean="0"/>
              <a:t> (all) lose after 2000 ticks</a:t>
            </a:r>
            <a:r>
              <a:rPr lang="en-US" dirty="0" smtClean="0"/>
              <a:t>.</a:t>
            </a:r>
          </a:p>
          <a:p>
            <a:pPr lvl="3"/>
            <a:r>
              <a:rPr lang="en-US" dirty="0" smtClean="0"/>
              <a:t>Check </a:t>
            </a:r>
            <a:r>
              <a:rPr lang="en-US" dirty="0" err="1" smtClean="0"/>
              <a:t>core.competition.CompetitionParameters.java</a:t>
            </a:r>
            <a:r>
              <a:rPr lang="en-US" dirty="0" smtClean="0"/>
              <a:t>: </a:t>
            </a:r>
            <a:r>
              <a:rPr lang="en-US" i="1" dirty="0" smtClean="0"/>
              <a:t>MAX_TIMESTEPS</a:t>
            </a:r>
            <a:r>
              <a:rPr lang="en-US" dirty="0" smtClean="0"/>
              <a:t> variable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725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</a:t>
            </a:r>
            <a:r>
              <a:rPr lang="en-US" dirty="0" smtClean="0"/>
              <a:t>VGDL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63352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VGDL (Asteroids and Steeplechase </a:t>
            </a:r>
            <a:r>
              <a:rPr lang="en-US" dirty="0" err="1" smtClean="0"/>
              <a:t>TerminationSet</a:t>
            </a:r>
            <a:r>
              <a:rPr lang="en-US" dirty="0" smtClean="0"/>
              <a:t>):</a:t>
            </a:r>
            <a:endParaRPr lang="en-US" dirty="0"/>
          </a:p>
        </p:txBody>
      </p:sp>
      <p:pic>
        <p:nvPicPr>
          <p:cNvPr id="4" name="Picture 3" descr="AsteroidsTermin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897" y="2937496"/>
            <a:ext cx="6352759" cy="1298374"/>
          </a:xfrm>
          <a:prstGeom prst="rect">
            <a:avLst/>
          </a:prstGeom>
        </p:spPr>
      </p:pic>
      <p:pic>
        <p:nvPicPr>
          <p:cNvPr id="5" name="Picture 4" descr="SteepleChaseTerminationSe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01" y="4870477"/>
            <a:ext cx="7827992" cy="943331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4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VGDL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484766"/>
          </a:xfrm>
        </p:spPr>
        <p:txBody>
          <a:bodyPr>
            <a:normAutofit/>
          </a:bodyPr>
          <a:lstStyle/>
          <a:p>
            <a:r>
              <a:rPr lang="en-US" dirty="0" smtClean="0"/>
              <a:t>VGDL </a:t>
            </a:r>
          </a:p>
          <a:p>
            <a:pPr lvl="1"/>
            <a:r>
              <a:rPr lang="en-US" dirty="0" smtClean="0"/>
              <a:t>Level Mapping: maps characters to sprite types</a:t>
            </a:r>
          </a:p>
          <a:p>
            <a:pPr lvl="2"/>
            <a:r>
              <a:rPr lang="en-US" dirty="0" smtClean="0"/>
              <a:t>Upper case letters reserved for avatars</a:t>
            </a:r>
          </a:p>
          <a:p>
            <a:pPr lvl="2"/>
            <a:r>
              <a:rPr lang="en-US" dirty="0" smtClean="0"/>
              <a:t>One character can map to N sprites.</a:t>
            </a:r>
          </a:p>
          <a:p>
            <a:pPr lvl="1"/>
            <a:r>
              <a:rPr lang="en-US" dirty="0" err="1" smtClean="0"/>
              <a:t>Sokoban</a:t>
            </a:r>
            <a:r>
              <a:rPr lang="en-US" dirty="0" smtClean="0"/>
              <a:t> level mapping and level:</a:t>
            </a:r>
          </a:p>
          <a:p>
            <a:pPr lvl="1"/>
            <a:endParaRPr lang="en-US" dirty="0"/>
          </a:p>
        </p:txBody>
      </p:sp>
      <p:pic>
        <p:nvPicPr>
          <p:cNvPr id="4" name="Picture 3" descr="sokobanLevelMappi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183" y="4467451"/>
            <a:ext cx="7788494" cy="1829512"/>
          </a:xfrm>
          <a:prstGeom prst="rect">
            <a:avLst/>
          </a:prstGeom>
        </p:spPr>
      </p:pic>
      <p:pic>
        <p:nvPicPr>
          <p:cNvPr id="5" name="Picture 4" descr="sokobanLevel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779" y="4467451"/>
            <a:ext cx="952500" cy="1778000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9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</a:t>
            </a:r>
            <a:r>
              <a:rPr lang="en-US" dirty="0" smtClean="0"/>
              <a:t>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174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Agents:</a:t>
            </a:r>
          </a:p>
          <a:p>
            <a:pPr lvl="1"/>
            <a:r>
              <a:rPr lang="en-US" dirty="0" err="1" smtClean="0"/>
              <a:t>Agent.java</a:t>
            </a:r>
            <a:endParaRPr lang="en-US" dirty="0" smtClean="0"/>
          </a:p>
          <a:p>
            <a:pPr lvl="1"/>
            <a:r>
              <a:rPr lang="en-US" dirty="0" smtClean="0"/>
              <a:t>Inherits from </a:t>
            </a:r>
            <a:r>
              <a:rPr lang="en-US" dirty="0" err="1" smtClean="0"/>
              <a:t>AbstractMultiPlayer.java</a:t>
            </a:r>
            <a:endParaRPr lang="en-US" dirty="0" smtClean="0"/>
          </a:p>
          <a:p>
            <a:pPr lvl="1"/>
            <a:r>
              <a:rPr lang="en-US" dirty="0" smtClean="0"/>
              <a:t>Constructor:</a:t>
            </a:r>
          </a:p>
          <a:p>
            <a:pPr lvl="2"/>
            <a:r>
              <a:rPr lang="en-US" dirty="0" err="1" smtClean="0"/>
              <a:t>StateObservationMulti</a:t>
            </a:r>
            <a:endParaRPr lang="en-US" dirty="0" smtClean="0"/>
          </a:p>
          <a:p>
            <a:pPr lvl="2"/>
            <a:r>
              <a:rPr lang="en-US" dirty="0" err="1" smtClean="0"/>
              <a:t>ElapsedCpuTimer</a:t>
            </a:r>
            <a:r>
              <a:rPr lang="en-US" dirty="0" smtClean="0"/>
              <a:t> (1s)</a:t>
            </a:r>
          </a:p>
          <a:p>
            <a:pPr lvl="2"/>
            <a:r>
              <a:rPr lang="en-US" dirty="0" err="1" smtClean="0"/>
              <a:t>PlayerID</a:t>
            </a:r>
            <a:r>
              <a:rPr lang="en-US" dirty="0" smtClean="0"/>
              <a:t> (0 .. 1)</a:t>
            </a:r>
          </a:p>
          <a:p>
            <a:pPr lvl="1"/>
            <a:r>
              <a:rPr lang="en-US" dirty="0" smtClean="0"/>
              <a:t>Act</a:t>
            </a:r>
            <a:r>
              <a:rPr lang="en-US" dirty="0"/>
              <a:t>: </a:t>
            </a:r>
            <a:r>
              <a:rPr lang="en-US" dirty="0" err="1" smtClean="0"/>
              <a:t>StateObservationMulti</a:t>
            </a:r>
            <a:r>
              <a:rPr lang="en-US" dirty="0" smtClean="0"/>
              <a:t> and </a:t>
            </a:r>
            <a:r>
              <a:rPr lang="en-US" dirty="0" err="1"/>
              <a:t>ElapsedCpuTimer</a:t>
            </a:r>
            <a:r>
              <a:rPr lang="en-US" dirty="0"/>
              <a:t> </a:t>
            </a:r>
            <a:r>
              <a:rPr lang="en-US" dirty="0" smtClean="0"/>
              <a:t> (40ms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Documentation: </a:t>
            </a:r>
            <a:r>
              <a:rPr lang="en-US" sz="1900" dirty="0"/>
              <a:t>https://</a:t>
            </a:r>
            <a:r>
              <a:rPr lang="en-US" sz="1900" dirty="0" err="1" smtClean="0"/>
              <a:t>github.com</a:t>
            </a:r>
            <a:r>
              <a:rPr lang="en-US" sz="1900" dirty="0" smtClean="0"/>
              <a:t>/</a:t>
            </a:r>
            <a:r>
              <a:rPr lang="en-US" sz="1900" dirty="0" err="1" smtClean="0"/>
              <a:t>EssexUniversityMCTS</a:t>
            </a:r>
            <a:r>
              <a:rPr lang="en-US" sz="1900" dirty="0" smtClean="0"/>
              <a:t>/</a:t>
            </a:r>
            <a:r>
              <a:rPr lang="en-US" sz="1900" dirty="0" err="1" smtClean="0"/>
              <a:t>gvgai</a:t>
            </a:r>
            <a:r>
              <a:rPr lang="en-US" sz="1900" dirty="0" smtClean="0"/>
              <a:t>/wiki/Creating-Multi-Player-Controllers</a:t>
            </a:r>
          </a:p>
          <a:p>
            <a:pPr lvl="1"/>
            <a:r>
              <a:rPr lang="en-US" dirty="0"/>
              <a:t>Search for them in: </a:t>
            </a:r>
            <a:r>
              <a:rPr lang="en-US" i="1" dirty="0" err="1"/>
              <a:t>tracks.multiPlayer</a:t>
            </a:r>
            <a:r>
              <a:rPr lang="en-US" i="1" dirty="0"/>
              <a:t>.*</a:t>
            </a:r>
            <a:endParaRPr lang="en-US" i="1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4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Agents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46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723705"/>
          </a:xfrm>
        </p:spPr>
        <p:txBody>
          <a:bodyPr>
            <a:normAutofit/>
          </a:bodyPr>
          <a:lstStyle/>
          <a:p>
            <a:r>
              <a:rPr lang="en-US" smtClean="0"/>
              <a:t>Sample Random Controller:</a:t>
            </a:r>
            <a:endParaRPr lang="en-US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070" y="2323905"/>
            <a:ext cx="6747608" cy="428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22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1746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What do the agents see?</a:t>
            </a:r>
          </a:p>
          <a:p>
            <a:pPr lvl="1"/>
            <a:r>
              <a:rPr lang="en-US" dirty="0"/>
              <a:t>State of the game:</a:t>
            </a:r>
          </a:p>
          <a:p>
            <a:pPr lvl="2"/>
            <a:r>
              <a:rPr lang="en-US" dirty="0" smtClean="0"/>
              <a:t>Game tick, game </a:t>
            </a:r>
            <a:r>
              <a:rPr lang="en-US" dirty="0"/>
              <a:t>over, world dimensions</a:t>
            </a:r>
            <a:r>
              <a:rPr lang="en-US" dirty="0" smtClean="0"/>
              <a:t>.</a:t>
            </a:r>
          </a:p>
          <a:p>
            <a:pPr lvl="2"/>
            <a:r>
              <a:rPr lang="en-US" sz="1900" dirty="0"/>
              <a:t>https://</a:t>
            </a:r>
            <a:r>
              <a:rPr lang="en-US" sz="1900" dirty="0" err="1"/>
              <a:t>github.com</a:t>
            </a:r>
            <a:r>
              <a:rPr lang="en-US" sz="1900" dirty="0"/>
              <a:t>/</a:t>
            </a:r>
            <a:r>
              <a:rPr lang="en-US" sz="1900" dirty="0" err="1"/>
              <a:t>EssexUniversityMCTS</a:t>
            </a:r>
            <a:r>
              <a:rPr lang="en-US" sz="1900" dirty="0"/>
              <a:t>/</a:t>
            </a:r>
            <a:r>
              <a:rPr lang="en-US" sz="1900" dirty="0" err="1"/>
              <a:t>gvgai</a:t>
            </a:r>
            <a:r>
              <a:rPr lang="en-US" sz="1900" dirty="0"/>
              <a:t>/wiki/Querying-the-state-of-the-game-(2-Player)</a:t>
            </a:r>
          </a:p>
          <a:p>
            <a:pPr lvl="1"/>
            <a:r>
              <a:rPr lang="en-US" dirty="0"/>
              <a:t>State of the avatar:</a:t>
            </a:r>
          </a:p>
          <a:p>
            <a:pPr lvl="2"/>
            <a:r>
              <a:rPr lang="en-US" dirty="0"/>
              <a:t>Position, speed, orientation, resources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Score and winner</a:t>
            </a:r>
          </a:p>
          <a:p>
            <a:pPr lvl="2"/>
            <a:r>
              <a:rPr lang="en-US" dirty="0" smtClean="0"/>
              <a:t>All by player ID</a:t>
            </a:r>
          </a:p>
          <a:p>
            <a:pPr lvl="2"/>
            <a:r>
              <a:rPr lang="en-US" sz="1900" dirty="0"/>
              <a:t>https://</a:t>
            </a:r>
            <a:r>
              <a:rPr lang="en-US" sz="1900" dirty="0" err="1"/>
              <a:t>github.com</a:t>
            </a:r>
            <a:r>
              <a:rPr lang="en-US" sz="1900" dirty="0"/>
              <a:t>/</a:t>
            </a:r>
            <a:r>
              <a:rPr lang="en-US" sz="1900" dirty="0" err="1"/>
              <a:t>EssexUniversityMCTS</a:t>
            </a:r>
            <a:r>
              <a:rPr lang="en-US" sz="1900" dirty="0"/>
              <a:t>/</a:t>
            </a:r>
            <a:r>
              <a:rPr lang="en-US" sz="1900" dirty="0" err="1"/>
              <a:t>gvgai</a:t>
            </a:r>
            <a:r>
              <a:rPr lang="en-US" sz="1900" dirty="0"/>
              <a:t>/wiki/Information-about-the-state-of-the-Avatars-(2-Player)</a:t>
            </a:r>
          </a:p>
          <a:p>
            <a:pPr lvl="1"/>
            <a:r>
              <a:rPr lang="en-US" dirty="0"/>
              <a:t>Available </a:t>
            </a:r>
            <a:r>
              <a:rPr lang="en-US" dirty="0" smtClean="0"/>
              <a:t>actions</a:t>
            </a:r>
            <a:r>
              <a:rPr lang="en-US" dirty="0"/>
              <a:t>, by player </a:t>
            </a:r>
            <a:r>
              <a:rPr lang="en-US" dirty="0" smtClean="0"/>
              <a:t>ID</a:t>
            </a:r>
            <a:endParaRPr lang="en-US" dirty="0"/>
          </a:p>
          <a:p>
            <a:pPr lvl="1"/>
            <a:r>
              <a:rPr lang="en-US" dirty="0"/>
              <a:t>History of events (collisions) in the game.</a:t>
            </a:r>
          </a:p>
          <a:p>
            <a:pPr lvl="1"/>
            <a:r>
              <a:rPr lang="en-US" dirty="0"/>
              <a:t>Other sprites:</a:t>
            </a:r>
          </a:p>
          <a:p>
            <a:pPr lvl="2"/>
            <a:r>
              <a:rPr lang="en-US" dirty="0"/>
              <a:t>Observation grid.</a:t>
            </a:r>
          </a:p>
          <a:p>
            <a:pPr lvl="2"/>
            <a:r>
              <a:rPr lang="en-US" dirty="0"/>
              <a:t>Categorized observations (NPC, Portal, static sprites</a:t>
            </a:r>
            <a:r>
              <a:rPr lang="is-IS" dirty="0"/>
              <a:t>…)</a:t>
            </a:r>
            <a:endParaRPr lang="en-US" dirty="0"/>
          </a:p>
          <a:p>
            <a:endParaRPr lang="en-US" sz="1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21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2-Player 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174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How do the agents act?</a:t>
            </a:r>
          </a:p>
          <a:p>
            <a:pPr lvl="1"/>
            <a:r>
              <a:rPr lang="en-GB" dirty="0" smtClean="0"/>
              <a:t>2-Player games</a:t>
            </a:r>
            <a:r>
              <a:rPr lang="en-GB" dirty="0" smtClean="0"/>
              <a:t> </a:t>
            </a:r>
            <a:r>
              <a:rPr lang="en-GB" dirty="0" smtClean="0"/>
              <a:t>have simultaneous moves.</a:t>
            </a:r>
          </a:p>
          <a:p>
            <a:pPr lvl="1"/>
            <a:r>
              <a:rPr lang="en-GB" dirty="0" smtClean="0"/>
              <a:t>Forward model:</a:t>
            </a:r>
          </a:p>
          <a:p>
            <a:pPr lvl="2"/>
            <a:r>
              <a:rPr lang="en-GB" dirty="0" smtClean="0"/>
              <a:t>copy()</a:t>
            </a:r>
          </a:p>
          <a:p>
            <a:pPr lvl="2"/>
            <a:r>
              <a:rPr lang="en-GB" dirty="0"/>
              <a:t>advance(</a:t>
            </a:r>
            <a:r>
              <a:rPr lang="en-GB" dirty="0" err="1"/>
              <a:t>Types.ACTIONS</a:t>
            </a:r>
            <a:r>
              <a:rPr lang="en-GB" dirty="0"/>
              <a:t>[] actions</a:t>
            </a:r>
            <a:r>
              <a:rPr lang="en-GB" dirty="0" smtClean="0"/>
              <a:t>)</a:t>
            </a:r>
          </a:p>
          <a:p>
            <a:pPr lvl="3"/>
            <a:r>
              <a:rPr lang="en-GB" dirty="0"/>
              <a:t>array of actions for </a:t>
            </a:r>
            <a:r>
              <a:rPr lang="en-GB" dirty="0" smtClean="0"/>
              <a:t>all</a:t>
            </a:r>
            <a:r>
              <a:rPr lang="en-GB" dirty="0"/>
              <a:t> </a:t>
            </a:r>
            <a:r>
              <a:rPr lang="en-GB" dirty="0" smtClean="0"/>
              <a:t>players </a:t>
            </a:r>
            <a:r>
              <a:rPr lang="en-GB" dirty="0"/>
              <a:t>in the game, </a:t>
            </a:r>
            <a:endParaRPr lang="en-GB" dirty="0" smtClean="0"/>
          </a:p>
          <a:p>
            <a:pPr lvl="3"/>
            <a:r>
              <a:rPr lang="en-GB" dirty="0" smtClean="0"/>
              <a:t>index </a:t>
            </a:r>
            <a:r>
              <a:rPr lang="en-GB" dirty="0"/>
              <a:t>in the array corresponding to </a:t>
            </a:r>
            <a:r>
              <a:rPr lang="en-GB" dirty="0" err="1"/>
              <a:t>playerID</a:t>
            </a:r>
            <a:r>
              <a:rPr lang="en-GB" dirty="0" smtClean="0"/>
              <a:t>.</a:t>
            </a:r>
          </a:p>
          <a:p>
            <a:r>
              <a:rPr lang="en-GB" dirty="0" smtClean="0"/>
              <a:t>Sample controllers:</a:t>
            </a:r>
          </a:p>
          <a:p>
            <a:pPr lvl="1"/>
            <a:r>
              <a:rPr lang="en-GB" dirty="0" err="1" smtClean="0"/>
              <a:t>src</a:t>
            </a:r>
            <a:r>
              <a:rPr lang="en-GB" dirty="0" smtClean="0"/>
              <a:t>/tracks/</a:t>
            </a:r>
            <a:r>
              <a:rPr lang="en-GB" dirty="0" err="1" smtClean="0"/>
              <a:t>multiPlayer</a:t>
            </a:r>
            <a:r>
              <a:rPr lang="en-GB" dirty="0" smtClean="0"/>
              <a:t>/simple: </a:t>
            </a:r>
            <a:r>
              <a:rPr lang="en-GB" dirty="0" err="1" smtClean="0"/>
              <a:t>doNothing</a:t>
            </a:r>
            <a:r>
              <a:rPr lang="en-GB" dirty="0" smtClean="0"/>
              <a:t>, random, </a:t>
            </a:r>
            <a:r>
              <a:rPr lang="en-GB" dirty="0" err="1" smtClean="0"/>
              <a:t>oneStepLookAhead</a:t>
            </a:r>
            <a:endParaRPr lang="en-GB" dirty="0" smtClean="0"/>
          </a:p>
          <a:p>
            <a:pPr lvl="1"/>
            <a:r>
              <a:rPr lang="en-GB" dirty="0" err="1" smtClean="0"/>
              <a:t>src</a:t>
            </a:r>
            <a:r>
              <a:rPr lang="en-GB" dirty="0" smtClean="0"/>
              <a:t>/tracks/</a:t>
            </a:r>
            <a:r>
              <a:rPr lang="en-GB" dirty="0" err="1" smtClean="0"/>
              <a:t>multiPlayer</a:t>
            </a:r>
            <a:r>
              <a:rPr lang="en-GB" dirty="0" smtClean="0"/>
              <a:t>/advanced: MCTS, RHEA, </a:t>
            </a:r>
            <a:r>
              <a:rPr lang="en-GB" dirty="0" err="1" smtClean="0"/>
              <a:t>RandomSearch</a:t>
            </a:r>
            <a:endParaRPr lang="en-GB" dirty="0" smtClean="0"/>
          </a:p>
          <a:p>
            <a:pPr lvl="1"/>
            <a:endParaRPr lang="en-GB" dirty="0" smtClean="0"/>
          </a:p>
          <a:p>
            <a:endParaRPr lang="en-US" sz="1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3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2204"/>
            <a:ext cx="9144000" cy="1470025"/>
          </a:xfrm>
        </p:spPr>
        <p:txBody>
          <a:bodyPr/>
          <a:lstStyle/>
          <a:p>
            <a:r>
              <a:rPr lang="en-US" dirty="0" smtClean="0"/>
              <a:t>Parameterizing GVGAI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931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General Video Game Playing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08177"/>
            <a:ext cx="8229600" cy="4992624"/>
          </a:xfrm>
        </p:spPr>
        <p:txBody>
          <a:bodyPr/>
          <a:lstStyle/>
          <a:p>
            <a:r>
              <a:rPr lang="en-US" dirty="0" smtClean="0"/>
              <a:t>Video game-based AI Competitions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 descr="pacman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28" y="2302578"/>
            <a:ext cx="1516679" cy="2152706"/>
          </a:xfrm>
          <a:prstGeom prst="rect">
            <a:avLst/>
          </a:prstGeom>
        </p:spPr>
      </p:pic>
      <p:pic>
        <p:nvPicPr>
          <p:cNvPr id="7" name="Picture 6" descr="torcs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972" y="2302577"/>
            <a:ext cx="2769343" cy="2077008"/>
          </a:xfrm>
          <a:prstGeom prst="rect">
            <a:avLst/>
          </a:prstGeom>
        </p:spPr>
      </p:pic>
      <p:pic>
        <p:nvPicPr>
          <p:cNvPr id="5" name="Picture 4" descr="mario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032" y="2226898"/>
            <a:ext cx="2725768" cy="2144726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1510868" y="4542619"/>
            <a:ext cx="0" cy="7728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375506" y="4542620"/>
            <a:ext cx="0" cy="671887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7338584" y="4542619"/>
            <a:ext cx="0" cy="671888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4269" y="5214507"/>
            <a:ext cx="2042473" cy="153681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631" y="5214507"/>
            <a:ext cx="2042473" cy="1536812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7347" y="5214507"/>
            <a:ext cx="2042473" cy="153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1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GVGAI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1746"/>
          </a:xfrm>
        </p:spPr>
        <p:txBody>
          <a:bodyPr>
            <a:normAutofit/>
          </a:bodyPr>
          <a:lstStyle/>
          <a:p>
            <a:r>
              <a:rPr lang="en-US" dirty="0" smtClean="0"/>
              <a:t>All games and levels are in:</a:t>
            </a:r>
            <a:endParaRPr lang="en-US" dirty="0" smtClean="0"/>
          </a:p>
          <a:p>
            <a:pPr lvl="1"/>
            <a:r>
              <a:rPr lang="en-GB" dirty="0" smtClean="0"/>
              <a:t>examples/2player/</a:t>
            </a:r>
            <a:endParaRPr lang="en-US" dirty="0"/>
          </a:p>
          <a:p>
            <a:endParaRPr lang="en-US" sz="1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0" y="2161246"/>
            <a:ext cx="56134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6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GVGAI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1746"/>
          </a:xfrm>
        </p:spPr>
        <p:txBody>
          <a:bodyPr>
            <a:normAutofit/>
          </a:bodyPr>
          <a:lstStyle/>
          <a:p>
            <a:r>
              <a:rPr lang="en-US" dirty="0" smtClean="0"/>
              <a:t>You can play them in:</a:t>
            </a:r>
          </a:p>
          <a:p>
            <a:pPr lvl="1"/>
            <a:r>
              <a:rPr lang="en-US" dirty="0" err="1" smtClean="0"/>
              <a:t>tracks.multiPlayer.TestMultiPlayer.java</a:t>
            </a:r>
            <a:endParaRPr lang="en-US" dirty="0" smtClean="0"/>
          </a:p>
          <a:p>
            <a:pPr lvl="2"/>
            <a:endParaRPr lang="en-US" dirty="0"/>
          </a:p>
          <a:p>
            <a:endParaRPr lang="en-US" sz="1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15" y="2785805"/>
            <a:ext cx="8094785" cy="357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418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GVGAI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1746"/>
          </a:xfrm>
        </p:spPr>
        <p:txBody>
          <a:bodyPr>
            <a:normAutofit/>
          </a:bodyPr>
          <a:lstStyle/>
          <a:p>
            <a:r>
              <a:rPr lang="en-US" dirty="0" smtClean="0"/>
              <a:t>You can play them in (II)</a:t>
            </a:r>
          </a:p>
          <a:p>
            <a:pPr lvl="1"/>
            <a:r>
              <a:rPr lang="en-US" dirty="0" err="1" smtClean="0"/>
              <a:t>tracks.multiPlayer.TestMultiPlayer.java</a:t>
            </a:r>
            <a:endParaRPr lang="en-US" dirty="0" smtClean="0"/>
          </a:p>
          <a:p>
            <a:pPr lvl="2"/>
            <a:endParaRPr lang="en-US" dirty="0"/>
          </a:p>
          <a:p>
            <a:endParaRPr lang="en-US" sz="1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715" y="2954393"/>
            <a:ext cx="7493977" cy="321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30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GVGAI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63536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examples/</a:t>
            </a:r>
            <a:r>
              <a:rPr lang="en-US" sz="2800" dirty="0" err="1" smtClean="0"/>
              <a:t>gameDesign</a:t>
            </a:r>
            <a:r>
              <a:rPr lang="en-US" sz="2800" dirty="0" smtClean="0"/>
              <a:t>/ has version of these games that are </a:t>
            </a:r>
            <a:r>
              <a:rPr lang="en-US" sz="2800" dirty="0" err="1" smtClean="0"/>
              <a:t>parameterizables</a:t>
            </a:r>
            <a:endParaRPr lang="en-US" sz="2800" dirty="0" smtClean="0"/>
          </a:p>
          <a:p>
            <a:r>
              <a:rPr lang="en-US" sz="2800" dirty="0" err="1" smtClean="0"/>
              <a:t>SpriteSet</a:t>
            </a:r>
            <a:r>
              <a:rPr lang="en-US" sz="2800" dirty="0" smtClean="0"/>
              <a:t> of examples/</a:t>
            </a:r>
            <a:r>
              <a:rPr lang="en-US" sz="2800" dirty="0" err="1" smtClean="0"/>
              <a:t>gameDesign</a:t>
            </a:r>
            <a:r>
              <a:rPr lang="en-US" sz="2800" dirty="0" smtClean="0"/>
              <a:t>/</a:t>
            </a:r>
            <a:r>
              <a:rPr lang="en-US" sz="2800" dirty="0" err="1" smtClean="0"/>
              <a:t>ghostbusters.txt</a:t>
            </a:r>
            <a:endParaRPr lang="en-US" sz="2800" dirty="0"/>
          </a:p>
          <a:p>
            <a:endParaRPr lang="en-US" sz="1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50" y="3319339"/>
            <a:ext cx="8775700" cy="3073400"/>
          </a:xfrm>
          <a:prstGeom prst="rect">
            <a:avLst/>
          </a:prstGeom>
        </p:spPr>
      </p:pic>
      <p:sp>
        <p:nvSpPr>
          <p:cNvPr id="13" name="Oval 12"/>
          <p:cNvSpPr/>
          <p:nvPr/>
        </p:nvSpPr>
        <p:spPr>
          <a:xfrm>
            <a:off x="4613565" y="5428093"/>
            <a:ext cx="858981" cy="8451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6761019" y="4947091"/>
            <a:ext cx="858981" cy="8451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03560" y="3152439"/>
            <a:ext cx="1108363" cy="6051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907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GVGAI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3339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The </a:t>
            </a:r>
            <a:r>
              <a:rPr lang="en-US" sz="2800" dirty="0" err="1" smtClean="0"/>
              <a:t>InteractionSet</a:t>
            </a:r>
            <a:r>
              <a:rPr lang="en-US" sz="2800" dirty="0" smtClean="0"/>
              <a:t> can be also parameterized: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544481"/>
            <a:ext cx="8280515" cy="2955774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6096000" y="4558145"/>
            <a:ext cx="25908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27417" y="5417128"/>
            <a:ext cx="202276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4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GVGAI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3339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Parameters are defined in a new Set: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11" y="2133599"/>
            <a:ext cx="7913953" cy="429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511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GVGAI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75614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How to parameterize: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Components:</a:t>
            </a:r>
          </a:p>
          <a:p>
            <a:pPr lvl="1"/>
            <a:r>
              <a:rPr lang="en-US" sz="2400" dirty="0" smtClean="0"/>
              <a:t>Name of the parameter</a:t>
            </a:r>
          </a:p>
          <a:p>
            <a:pPr lvl="1"/>
            <a:r>
              <a:rPr lang="en-US" sz="2400" i="1" dirty="0" smtClean="0"/>
              <a:t>values</a:t>
            </a:r>
            <a:r>
              <a:rPr lang="en-US" sz="2400" dirty="0" smtClean="0"/>
              <a:t>: Range and increments of the parameter</a:t>
            </a:r>
          </a:p>
          <a:p>
            <a:pPr lvl="1"/>
            <a:r>
              <a:rPr lang="en-US" sz="2400" i="1" dirty="0" smtClean="0"/>
              <a:t>string</a:t>
            </a:r>
            <a:r>
              <a:rPr lang="en-US" sz="2400" dirty="0" smtClean="0"/>
              <a:t>: Human readable name for parameter (no spaces)</a:t>
            </a:r>
          </a:p>
          <a:p>
            <a:pPr lvl="1"/>
            <a:r>
              <a:rPr lang="en-US" sz="2400" i="1" dirty="0" smtClean="0"/>
              <a:t>value</a:t>
            </a:r>
            <a:r>
              <a:rPr lang="en-US" sz="2400" dirty="0" smtClean="0"/>
              <a:t> (Optional): sets a final value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56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581890" y="2177618"/>
            <a:ext cx="8104910" cy="1368152"/>
            <a:chOff x="692726" y="2316163"/>
            <a:chExt cx="8104910" cy="136815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2726" y="2316163"/>
              <a:ext cx="8104910" cy="507476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2726" y="2860592"/>
              <a:ext cx="8104909" cy="34306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2726" y="3231568"/>
              <a:ext cx="8104909" cy="4527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096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GVGAI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686800" cy="475614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Values: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pPr lvl="1"/>
            <a:r>
              <a:rPr lang="en-US" sz="2400" dirty="0" smtClean="0"/>
              <a:t>Double, </a:t>
            </a:r>
            <a:r>
              <a:rPr lang="en-US" sz="2400" dirty="0" err="1" smtClean="0"/>
              <a:t>Int</a:t>
            </a:r>
            <a:r>
              <a:rPr lang="en-US" sz="2400" dirty="0" smtClean="0"/>
              <a:t> or Boolean</a:t>
            </a:r>
          </a:p>
          <a:p>
            <a:pPr lvl="1"/>
            <a:r>
              <a:rPr lang="en-US" sz="2400" dirty="0" smtClean="0"/>
              <a:t>Range and increments of the parameter</a:t>
            </a:r>
          </a:p>
          <a:p>
            <a:pPr marL="514350" lvl="1" indent="0" algn="ctr">
              <a:buNone/>
            </a:pPr>
            <a:r>
              <a:rPr lang="en-US" sz="2000" b="1" dirty="0" err="1" smtClean="0"/>
              <a:t>lower_bound:increment:upper_bound</a:t>
            </a:r>
            <a:endParaRPr lang="en-US" b="1" dirty="0" smtClean="0"/>
          </a:p>
          <a:p>
            <a:pPr marL="514350" lvl="1" indent="0" algn="ctr">
              <a:buNone/>
            </a:pPr>
            <a:r>
              <a:rPr lang="en-US" sz="1800" i="1" dirty="0" smtClean="0"/>
              <a:t>Example: 0.1:0.1:1.0 -&gt; [0.1, 0.2, 0.3, 0.4, 0.5, 0.6, 0.7, 0.8, 0.9, 1.0]</a:t>
            </a:r>
          </a:p>
          <a:p>
            <a:pPr marL="514350" lvl="1" indent="0" algn="ctr">
              <a:buNone/>
            </a:pPr>
            <a:r>
              <a:rPr lang="en-US" sz="1800" i="1" dirty="0" smtClean="0"/>
              <a:t>Example: </a:t>
            </a:r>
            <a:r>
              <a:rPr lang="en-US" sz="1800" i="1" dirty="0" err="1" smtClean="0"/>
              <a:t>True:False</a:t>
            </a:r>
            <a:r>
              <a:rPr lang="en-US" sz="1800" i="1" dirty="0" smtClean="0"/>
              <a:t> -&gt; [True, False]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581890" y="1995060"/>
            <a:ext cx="8104910" cy="1618889"/>
            <a:chOff x="581890" y="1870365"/>
            <a:chExt cx="8104910" cy="1618889"/>
          </a:xfrm>
        </p:grpSpPr>
        <p:grpSp>
          <p:nvGrpSpPr>
            <p:cNvPr id="9" name="Group 8"/>
            <p:cNvGrpSpPr/>
            <p:nvPr/>
          </p:nvGrpSpPr>
          <p:grpSpPr>
            <a:xfrm>
              <a:off x="581890" y="2010262"/>
              <a:ext cx="8104910" cy="1368152"/>
              <a:chOff x="692726" y="2316163"/>
              <a:chExt cx="8104910" cy="1368152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726" y="2316163"/>
                <a:ext cx="8104910" cy="507476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726" y="2860592"/>
                <a:ext cx="8104909" cy="343065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726" y="3231568"/>
                <a:ext cx="8104909" cy="452747"/>
              </a:xfrm>
              <a:prstGeom prst="rect">
                <a:avLst/>
              </a:prstGeom>
            </p:spPr>
          </p:pic>
        </p:grpSp>
        <p:sp>
          <p:nvSpPr>
            <p:cNvPr id="11" name="Oval 10"/>
            <p:cNvSpPr/>
            <p:nvPr/>
          </p:nvSpPr>
          <p:spPr>
            <a:xfrm>
              <a:off x="2535383" y="1870365"/>
              <a:ext cx="1745669" cy="161888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555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GVGAI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686800" cy="475614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Value:</a:t>
            </a:r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pPr lvl="1"/>
            <a:r>
              <a:rPr lang="en-US" sz="2400" dirty="0" smtClean="0"/>
              <a:t>Same type (no syntax checking)</a:t>
            </a:r>
          </a:p>
          <a:p>
            <a:pPr lvl="1"/>
            <a:r>
              <a:rPr lang="en-US" sz="2400" dirty="0" smtClean="0"/>
              <a:t>Can be outside range</a:t>
            </a:r>
          </a:p>
          <a:p>
            <a:pPr lvl="1"/>
            <a:r>
              <a:rPr lang="en-US" sz="2400" dirty="0" smtClean="0"/>
              <a:t>Good for testing and setting final value</a:t>
            </a:r>
          </a:p>
          <a:p>
            <a:pPr lvl="1"/>
            <a:r>
              <a:rPr lang="en-US" sz="2400" dirty="0" smtClean="0"/>
              <a:t>Optional: If no value is indicated, it will be sampled from </a:t>
            </a:r>
            <a:r>
              <a:rPr lang="en-US" sz="2400" i="1" dirty="0" smtClean="0"/>
              <a:t>values.</a:t>
            </a:r>
            <a:endParaRPr lang="en-US" sz="1800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58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581890" y="2244439"/>
            <a:ext cx="8229600" cy="1521909"/>
            <a:chOff x="581890" y="1856505"/>
            <a:chExt cx="8229600" cy="1521909"/>
          </a:xfrm>
        </p:grpSpPr>
        <p:grpSp>
          <p:nvGrpSpPr>
            <p:cNvPr id="9" name="Group 8"/>
            <p:cNvGrpSpPr/>
            <p:nvPr/>
          </p:nvGrpSpPr>
          <p:grpSpPr>
            <a:xfrm>
              <a:off x="581890" y="2010262"/>
              <a:ext cx="8104910" cy="1368152"/>
              <a:chOff x="692726" y="2316163"/>
              <a:chExt cx="8104910" cy="1368152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726" y="2316163"/>
                <a:ext cx="8104910" cy="507476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726" y="2860592"/>
                <a:ext cx="8104909" cy="343065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726" y="3231568"/>
                <a:ext cx="8104909" cy="452747"/>
              </a:xfrm>
              <a:prstGeom prst="rect">
                <a:avLst/>
              </a:prstGeom>
            </p:spPr>
          </p:pic>
        </p:grpSp>
        <p:sp>
          <p:nvSpPr>
            <p:cNvPr id="11" name="Oval 10"/>
            <p:cNvSpPr/>
            <p:nvPr/>
          </p:nvSpPr>
          <p:spPr>
            <a:xfrm>
              <a:off x="7287496" y="1856505"/>
              <a:ext cx="1523994" cy="129553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2122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64" y="3028832"/>
            <a:ext cx="8207024" cy="24991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GVGAI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06145" cy="52578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Running Game Spaces:</a:t>
            </a:r>
          </a:p>
          <a:p>
            <a:pPr lvl="1"/>
            <a:r>
              <a:rPr lang="en-US" sz="2400" dirty="0" err="1" smtClean="0"/>
              <a:t>tracks.gameDesign.TestMultiGameSpace.java</a:t>
            </a:r>
            <a:endParaRPr lang="en-US" sz="2400" dirty="0" smtClean="0"/>
          </a:p>
          <a:p>
            <a:pPr lvl="1"/>
            <a:r>
              <a:rPr lang="en-US" sz="2400" dirty="0" smtClean="0"/>
              <a:t>Creating a game:</a:t>
            </a:r>
          </a:p>
          <a:p>
            <a:pPr lvl="1"/>
            <a:endParaRPr lang="en-US" sz="2400" dirty="0"/>
          </a:p>
          <a:p>
            <a:pPr lvl="1"/>
            <a:endParaRPr lang="en-US" sz="2400" dirty="0" smtClean="0"/>
          </a:p>
          <a:p>
            <a:pPr lvl="1"/>
            <a:endParaRPr lang="en-US" sz="2400" dirty="0"/>
          </a:p>
          <a:p>
            <a:pPr lvl="1"/>
            <a:endParaRPr lang="en-US" sz="2400" dirty="0" smtClean="0"/>
          </a:p>
          <a:p>
            <a:pPr lvl="1"/>
            <a:endParaRPr lang="en-US" sz="2400" dirty="0"/>
          </a:p>
          <a:p>
            <a:pPr lvl="1"/>
            <a:endParaRPr lang="en-US" sz="2400" dirty="0" smtClean="0"/>
          </a:p>
          <a:p>
            <a:pPr lvl="1"/>
            <a:r>
              <a:rPr lang="en-US" sz="2400" dirty="0" smtClean="0"/>
              <a:t>Example of </a:t>
            </a:r>
            <a:r>
              <a:rPr lang="en-US" sz="2400" dirty="0" err="1" smtClean="0"/>
              <a:t>int</a:t>
            </a:r>
            <a:r>
              <a:rPr lang="en-US" sz="2400" dirty="0" smtClean="0"/>
              <a:t>[] initialization:</a:t>
            </a:r>
          </a:p>
          <a:p>
            <a:pPr lvl="2"/>
            <a:r>
              <a:rPr lang="en-US" i="1" dirty="0" smtClean="0"/>
              <a:t>‘2’ </a:t>
            </a:r>
            <a:r>
              <a:rPr lang="en-US" dirty="0" smtClean="0"/>
              <a:t>for</a:t>
            </a:r>
            <a:r>
              <a:rPr lang="en-US" i="1" dirty="0" smtClean="0"/>
              <a:t> </a:t>
            </a:r>
            <a:r>
              <a:rPr lang="nb-NO" i="1" dirty="0" err="1" smtClean="0"/>
              <a:t>values</a:t>
            </a:r>
            <a:r>
              <a:rPr lang="nb-NO" i="1" dirty="0" smtClean="0"/>
              <a:t>=0.1:0.1:1.0</a:t>
            </a:r>
            <a:r>
              <a:rPr lang="nb-NO" dirty="0" smtClean="0"/>
              <a:t> -&gt; 0.1 + 2*0.1 = </a:t>
            </a:r>
            <a:r>
              <a:rPr lang="nb-NO" b="1" u="sng" dirty="0" smtClean="0"/>
              <a:t>0.3</a:t>
            </a:r>
            <a:endParaRPr lang="en-US" b="1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59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3879272" y="5056909"/>
            <a:ext cx="12469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454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General Video Game Playing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08177"/>
            <a:ext cx="8229600" cy="4992624"/>
          </a:xfrm>
        </p:spPr>
        <p:txBody>
          <a:bodyPr/>
          <a:lstStyle/>
          <a:p>
            <a:r>
              <a:rPr lang="en-US" i="1" dirty="0" smtClean="0"/>
              <a:t>General</a:t>
            </a:r>
            <a:r>
              <a:rPr lang="en-US" dirty="0" smtClean="0"/>
              <a:t> Video Game Playing?</a:t>
            </a:r>
            <a:endParaRPr lang="en-US" i="1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pacman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28" y="2255538"/>
            <a:ext cx="1516679" cy="2152706"/>
          </a:xfrm>
          <a:prstGeom prst="rect">
            <a:avLst/>
          </a:prstGeom>
        </p:spPr>
      </p:pic>
      <p:pic>
        <p:nvPicPr>
          <p:cNvPr id="7" name="Picture 6" descr="torcs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294" y="2255537"/>
            <a:ext cx="2769343" cy="2077008"/>
          </a:xfrm>
          <a:prstGeom prst="rect">
            <a:avLst/>
          </a:prstGeom>
        </p:spPr>
      </p:pic>
      <p:pic>
        <p:nvPicPr>
          <p:cNvPr id="5" name="Picture 4" descr="mario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032" y="2179858"/>
            <a:ext cx="2725768" cy="214472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5879" y="5214507"/>
            <a:ext cx="2042473" cy="1536812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H="1" flipV="1">
            <a:off x="1510868" y="4542618"/>
            <a:ext cx="1871132" cy="5152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297116" y="4408244"/>
            <a:ext cx="0" cy="649622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133609" y="4542618"/>
            <a:ext cx="2204975" cy="515246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511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Parameterizing GVGAI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06145" cy="52578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Running Game Spaces:</a:t>
            </a:r>
          </a:p>
          <a:p>
            <a:pPr lvl="1"/>
            <a:r>
              <a:rPr lang="en-US" sz="2400" dirty="0" err="1" smtClean="0"/>
              <a:t>tracks.gameDesign.TestMultiGameSpace.java</a:t>
            </a:r>
            <a:endParaRPr lang="en-US" sz="2400" dirty="0" smtClean="0"/>
          </a:p>
          <a:p>
            <a:pPr lvl="1"/>
            <a:r>
              <a:rPr lang="en-US" sz="2400" dirty="0" smtClean="0"/>
              <a:t>Three execution modes:</a:t>
            </a:r>
          </a:p>
          <a:p>
            <a:pPr lvl="1"/>
            <a:endParaRPr lang="en-US" sz="2400" dirty="0"/>
          </a:p>
          <a:p>
            <a:pPr lvl="1"/>
            <a:endParaRPr lang="en-US" sz="2400" dirty="0" smtClean="0"/>
          </a:p>
          <a:p>
            <a:pPr lvl="1"/>
            <a:endParaRPr lang="en-US" sz="2400" dirty="0"/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08" y="3170883"/>
            <a:ext cx="8783782" cy="209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892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Afternoon lab </a:t>
            </a:r>
            <a:r>
              <a:rPr lang="en-US" dirty="0" smtClean="0"/>
              <a:t>in 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485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Download </a:t>
            </a:r>
            <a:r>
              <a:rPr lang="en-US" dirty="0"/>
              <a:t>GVGAI Framework</a:t>
            </a:r>
            <a:r>
              <a:rPr lang="en-US" dirty="0" smtClean="0"/>
              <a:t>:</a:t>
            </a:r>
          </a:p>
          <a:p>
            <a:pPr marL="0" indent="0" algn="ctr">
              <a:buNone/>
            </a:pPr>
            <a:r>
              <a:rPr lang="en-US" sz="1900" dirty="0" smtClean="0">
                <a:solidFill>
                  <a:srgbClr val="FFFF00"/>
                </a:solidFill>
              </a:rPr>
              <a:t>https</a:t>
            </a:r>
            <a:r>
              <a:rPr lang="en-US" sz="1900" dirty="0">
                <a:solidFill>
                  <a:srgbClr val="FFFF00"/>
                </a:solidFill>
              </a:rPr>
              <a:t>://</a:t>
            </a:r>
            <a:r>
              <a:rPr lang="en-US" sz="1900" dirty="0" err="1" smtClean="0">
                <a:solidFill>
                  <a:srgbClr val="FFFF00"/>
                </a:solidFill>
              </a:rPr>
              <a:t>github.com</a:t>
            </a:r>
            <a:r>
              <a:rPr lang="en-US" sz="1900" dirty="0" smtClean="0">
                <a:solidFill>
                  <a:srgbClr val="FFFF00"/>
                </a:solidFill>
              </a:rPr>
              <a:t>/</a:t>
            </a:r>
            <a:r>
              <a:rPr lang="en-US" sz="1900" dirty="0" err="1" smtClean="0">
                <a:solidFill>
                  <a:srgbClr val="FFFF00"/>
                </a:solidFill>
              </a:rPr>
              <a:t>EssexUniversityMCTS</a:t>
            </a:r>
            <a:r>
              <a:rPr lang="en-US" sz="1900" dirty="0" smtClean="0">
                <a:solidFill>
                  <a:srgbClr val="FFFF00"/>
                </a:solidFill>
              </a:rPr>
              <a:t>/</a:t>
            </a:r>
            <a:r>
              <a:rPr lang="en-US" sz="1900" dirty="0" err="1" smtClean="0">
                <a:solidFill>
                  <a:srgbClr val="FFFF00"/>
                </a:solidFill>
              </a:rPr>
              <a:t>gvgai</a:t>
            </a:r>
            <a:r>
              <a:rPr lang="en-US" sz="1900" dirty="0" smtClean="0">
                <a:solidFill>
                  <a:srgbClr val="FFFF00"/>
                </a:solidFill>
              </a:rPr>
              <a:t>/archive/</a:t>
            </a:r>
            <a:r>
              <a:rPr lang="en-US" sz="1900" dirty="0" err="1" smtClean="0">
                <a:solidFill>
                  <a:srgbClr val="FFFF00"/>
                </a:solidFill>
              </a:rPr>
              <a:t>master.zip</a:t>
            </a:r>
            <a:endParaRPr lang="en-US" sz="1900" dirty="0" smtClean="0">
              <a:solidFill>
                <a:srgbClr val="FFFF00"/>
              </a:solidFill>
            </a:endParaRPr>
          </a:p>
          <a:p>
            <a:pPr marL="0" indent="0" algn="ctr">
              <a:buNone/>
            </a:pPr>
            <a:endParaRPr lang="en-US" sz="1900" dirty="0" smtClean="0">
              <a:solidFill>
                <a:srgbClr val="FFFF00"/>
              </a:solidFill>
            </a:endParaRPr>
          </a:p>
          <a:p>
            <a:r>
              <a:rPr lang="en-US" dirty="0" smtClean="0"/>
              <a:t>The objective is to have a competitive and </a:t>
            </a:r>
            <a:r>
              <a:rPr lang="en-US" b="1" dirty="0" err="1" smtClean="0"/>
              <a:t>parameterizable</a:t>
            </a:r>
            <a:r>
              <a:rPr lang="en-US" dirty="0" smtClean="0"/>
              <a:t> 2-player game by the end of the day, with at least one level. You can</a:t>
            </a:r>
          </a:p>
          <a:p>
            <a:pPr lvl="1"/>
            <a:r>
              <a:rPr lang="en-US" dirty="0" smtClean="0"/>
              <a:t>Design a new game from scratch; or</a:t>
            </a:r>
          </a:p>
          <a:p>
            <a:pPr lvl="1"/>
            <a:r>
              <a:rPr lang="en-US" dirty="0" smtClean="0"/>
              <a:t>Take one of the existing games and make it </a:t>
            </a:r>
            <a:r>
              <a:rPr lang="en-US" dirty="0" err="1" smtClean="0"/>
              <a:t>parameterizable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smtClean="0"/>
              <a:t>Note the following guidelines:</a:t>
            </a:r>
          </a:p>
          <a:p>
            <a:pPr lvl="1"/>
            <a:r>
              <a:rPr lang="en-US" dirty="0" smtClean="0"/>
              <a:t>You must use the currently defined ontology.</a:t>
            </a:r>
          </a:p>
          <a:p>
            <a:pPr lvl="1"/>
            <a:r>
              <a:rPr lang="en-US" dirty="0" smtClean="0"/>
              <a:t>There </a:t>
            </a:r>
            <a:r>
              <a:rPr lang="en-US" dirty="0" smtClean="0"/>
              <a:t>should be a clear and necessary interaction between both players.</a:t>
            </a:r>
          </a:p>
          <a:p>
            <a:pPr lvl="1"/>
            <a:r>
              <a:rPr lang="en-US" dirty="0" smtClean="0"/>
              <a:t>We should expect that a more complex sample controller (OLMCTS, MCTS, GA) plays better than the simpler ones (</a:t>
            </a:r>
            <a:r>
              <a:rPr lang="en-US" dirty="0" err="1" smtClean="0"/>
              <a:t>OneStep</a:t>
            </a:r>
            <a:r>
              <a:rPr lang="en-US" dirty="0" smtClean="0"/>
              <a:t>, Random</a:t>
            </a:r>
            <a:r>
              <a:rPr lang="en-US" dirty="0" smtClean="0"/>
              <a:t>).</a:t>
            </a:r>
            <a:endParaRPr lang="en-US" dirty="0"/>
          </a:p>
          <a:p>
            <a:pPr lvl="2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6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General Video Game Playing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4876799"/>
          </a:xfrm>
        </p:spPr>
        <p:txBody>
          <a:bodyPr>
            <a:normAutofit fontScale="77500" lnSpcReduction="20000"/>
          </a:bodyPr>
          <a:lstStyle/>
          <a:p>
            <a:r>
              <a:rPr lang="en-US" sz="3000" dirty="0" smtClean="0"/>
              <a:t>Creating agents that can play any (board) game</a:t>
            </a:r>
          </a:p>
          <a:p>
            <a:endParaRPr lang="en-US" sz="3000" dirty="0"/>
          </a:p>
          <a:p>
            <a:endParaRPr lang="en-US" sz="3000" dirty="0" smtClean="0"/>
          </a:p>
          <a:p>
            <a:endParaRPr lang="en-US" sz="3000" dirty="0"/>
          </a:p>
          <a:p>
            <a:endParaRPr lang="en-US" sz="3000" dirty="0" smtClean="0"/>
          </a:p>
          <a:p>
            <a:endParaRPr lang="en-US" sz="3000" dirty="0"/>
          </a:p>
          <a:p>
            <a:endParaRPr lang="en-US" sz="3000" dirty="0" smtClean="0"/>
          </a:p>
          <a:p>
            <a:endParaRPr lang="en-US" sz="3000" dirty="0"/>
          </a:p>
          <a:p>
            <a:endParaRPr lang="en-US" sz="3000" dirty="0" smtClean="0"/>
          </a:p>
          <a:p>
            <a:endParaRPr lang="en-US" sz="3000" dirty="0" smtClean="0"/>
          </a:p>
          <a:p>
            <a:endParaRPr lang="en-US" sz="3000" dirty="0"/>
          </a:p>
          <a:p>
            <a:r>
              <a:rPr lang="en-US" sz="3000" dirty="0"/>
              <a:t>First AIII GGP Competition, by the Stanford University Logic </a:t>
            </a:r>
            <a:r>
              <a:rPr lang="en-US" sz="3000" dirty="0" smtClean="0"/>
              <a:t>Group</a:t>
            </a:r>
            <a:r>
              <a:rPr lang="en-US" sz="3000" dirty="0"/>
              <a:t> </a:t>
            </a:r>
            <a:r>
              <a:rPr lang="en-US" sz="3000" dirty="0" smtClean="0"/>
              <a:t>[</a:t>
            </a:r>
            <a:r>
              <a:rPr lang="en-US" sz="3000" i="1" dirty="0" err="1" smtClean="0"/>
              <a:t>Genesereth</a:t>
            </a:r>
            <a:r>
              <a:rPr lang="en-US" sz="3000" i="1" dirty="0" smtClean="0"/>
              <a:t> </a:t>
            </a:r>
            <a:r>
              <a:rPr lang="en-US" sz="3000" i="1" dirty="0"/>
              <a:t>and </a:t>
            </a:r>
            <a:r>
              <a:rPr lang="en-US" sz="3000" i="1" dirty="0" smtClean="0"/>
              <a:t>Love, 2005</a:t>
            </a:r>
            <a:r>
              <a:rPr lang="en-US" sz="3000" dirty="0" smtClean="0"/>
              <a:t>]</a:t>
            </a:r>
          </a:p>
          <a:p>
            <a:r>
              <a:rPr lang="en-US" sz="3000" dirty="0" smtClean="0"/>
              <a:t>At least 1s decision time</a:t>
            </a:r>
          </a:p>
          <a:p>
            <a:pPr marL="0" indent="0">
              <a:buNone/>
            </a:pPr>
            <a:endParaRPr lang="en-US" sz="2400" dirty="0" smtClean="0">
              <a:effectLst/>
            </a:endParaRP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 descr="ggp_al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062" y="2492447"/>
            <a:ext cx="5859356" cy="25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4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General Video Game Playing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51119"/>
          </a:xfrm>
        </p:spPr>
        <p:txBody>
          <a:bodyPr>
            <a:normAutofit fontScale="92500"/>
          </a:bodyPr>
          <a:lstStyle/>
          <a:p>
            <a:r>
              <a:rPr lang="en-US" sz="2400" dirty="0" smtClean="0"/>
              <a:t>Creating agents that can play any (real-time, arcade) game (milliseconds of decision time)</a:t>
            </a:r>
          </a:p>
          <a:p>
            <a:r>
              <a:rPr lang="en-US" sz="2400" dirty="0" smtClean="0"/>
              <a:t>Evaluation of AI agents in domain-independent environments</a:t>
            </a:r>
          </a:p>
          <a:p>
            <a:r>
              <a:rPr lang="en-US" sz="2400" dirty="0" smtClean="0"/>
              <a:t>Arcade Learning Environment (ALE),  [</a:t>
            </a:r>
            <a:r>
              <a:rPr lang="en-US" sz="2400" i="1" dirty="0" err="1" smtClean="0"/>
              <a:t>Bellemare</a:t>
            </a:r>
            <a:r>
              <a:rPr lang="en-US" sz="2400" i="1" dirty="0" smtClean="0"/>
              <a:t> et al., 2013</a:t>
            </a:r>
            <a:r>
              <a:rPr lang="en-US" sz="2400" dirty="0" smtClean="0"/>
              <a:t>]: Evaluation of AI agents in 55 games of the Atari 2600 Collection</a:t>
            </a:r>
            <a:endParaRPr lang="en-US" sz="2400" dirty="0"/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 smtClean="0"/>
          </a:p>
          <a:p>
            <a:r>
              <a:rPr lang="en-US" sz="2400" dirty="0"/>
              <a:t>Human-level control through deep reinforcement learning [</a:t>
            </a:r>
            <a:r>
              <a:rPr lang="en-US" sz="2400" dirty="0" err="1"/>
              <a:t>Mnih</a:t>
            </a:r>
            <a:r>
              <a:rPr lang="en-US" sz="2400" dirty="0"/>
              <a:t> et al., 2015]</a:t>
            </a:r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 descr="atariA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166" y="4037003"/>
            <a:ext cx="5186892" cy="169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7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General Video Game Playing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49092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Levine et al. propose the creation of a new benchmark for GVGP [</a:t>
            </a:r>
            <a:r>
              <a:rPr lang="en-US" sz="2800" i="1" dirty="0" smtClean="0"/>
              <a:t>Levine et al., 2013</a:t>
            </a:r>
            <a:r>
              <a:rPr lang="en-US" sz="2800" dirty="0" smtClean="0"/>
              <a:t>]</a:t>
            </a:r>
          </a:p>
          <a:p>
            <a:r>
              <a:rPr lang="en-US" sz="2800" dirty="0" smtClean="0"/>
              <a:t>Compliments ALE in two ways:</a:t>
            </a:r>
          </a:p>
          <a:p>
            <a:pPr lvl="1"/>
            <a:r>
              <a:rPr lang="en-US" sz="2400" dirty="0"/>
              <a:t>Creation of games in a more general framework</a:t>
            </a:r>
            <a:r>
              <a:rPr lang="en-US" sz="2400" dirty="0" smtClean="0"/>
              <a:t>.</a:t>
            </a:r>
          </a:p>
          <a:p>
            <a:pPr lvl="1"/>
            <a:r>
              <a:rPr lang="en-US" sz="2400" dirty="0" smtClean="0"/>
              <a:t>No </a:t>
            </a:r>
            <a:r>
              <a:rPr lang="en-US" sz="2400" dirty="0"/>
              <a:t>screen capture analysis needed, information via encapsulated objects. </a:t>
            </a:r>
            <a:endParaRPr lang="en-US" sz="2400" dirty="0" smtClean="0">
              <a:effectLst/>
            </a:endParaRPr>
          </a:p>
          <a:p>
            <a:pPr lvl="1"/>
            <a:endParaRPr lang="en-US" sz="2400" dirty="0" smtClean="0"/>
          </a:p>
          <a:p>
            <a:r>
              <a:rPr lang="en-US" sz="2800" dirty="0" smtClean="0"/>
              <a:t>Video Game Description Language (VGDL) [</a:t>
            </a:r>
            <a:r>
              <a:rPr lang="en-US" sz="2800" i="1" dirty="0" smtClean="0"/>
              <a:t>Tom </a:t>
            </a:r>
            <a:r>
              <a:rPr lang="en-US" sz="2800" i="1" dirty="0" err="1" smtClean="0"/>
              <a:t>Schaul</a:t>
            </a:r>
            <a:r>
              <a:rPr lang="en-US" sz="2800" i="1" dirty="0" smtClean="0"/>
              <a:t>, 2013</a:t>
            </a:r>
            <a:r>
              <a:rPr lang="en-US" sz="2800" dirty="0" smtClean="0"/>
              <a:t>]</a:t>
            </a:r>
          </a:p>
          <a:p>
            <a:pPr lvl="1"/>
            <a:r>
              <a:rPr lang="en-US" sz="2400" dirty="0" smtClean="0"/>
              <a:t>Benchmark for learning and planning problems.</a:t>
            </a:r>
          </a:p>
          <a:p>
            <a:pPr lvl="1"/>
            <a:r>
              <a:rPr lang="en-US" sz="2400" dirty="0" smtClean="0"/>
              <a:t>Base for the GVGAI Framework</a:t>
            </a:r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D4BE7-7558-284B-8045-74D913EC3D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9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3997</TotalTime>
  <Words>1959</Words>
  <Application>Microsoft Macintosh PowerPoint</Application>
  <PresentationFormat>On-screen Show (4:3)</PresentationFormat>
  <Paragraphs>522</Paragraphs>
  <Slides>61</Slides>
  <Notes>12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7" baseType="lpstr">
      <vt:lpstr>Calibri</vt:lpstr>
      <vt:lpstr>Mangal</vt:lpstr>
      <vt:lpstr>Wingdings</vt:lpstr>
      <vt:lpstr>Wingdings 2</vt:lpstr>
      <vt:lpstr>Arial</vt:lpstr>
      <vt:lpstr>Black</vt:lpstr>
      <vt:lpstr>CE810 / IGGI Game Design II General Video Game AI</vt:lpstr>
      <vt:lpstr>Contents</vt:lpstr>
      <vt:lpstr>The General Video Game AI  Framework and Competition</vt:lpstr>
      <vt:lpstr>AI Research in Games</vt:lpstr>
      <vt:lpstr>General Video Game Playing</vt:lpstr>
      <vt:lpstr>General Video Game Playing</vt:lpstr>
      <vt:lpstr>General Video Game Playing</vt:lpstr>
      <vt:lpstr>General Video Game Playing</vt:lpstr>
      <vt:lpstr>General Video Game Playing</vt:lpstr>
      <vt:lpstr>VGDL and the GVGAI Framework</vt:lpstr>
      <vt:lpstr>VGDL and the GVGAI Framework</vt:lpstr>
      <vt:lpstr>VGDL and the GVGAI Framework</vt:lpstr>
      <vt:lpstr>How GVGAI differs…</vt:lpstr>
      <vt:lpstr>How GVGAI differs…</vt:lpstr>
      <vt:lpstr>VGDL and the GVGAI Framework</vt:lpstr>
      <vt:lpstr>VGDL and the GVGAI Framework</vt:lpstr>
      <vt:lpstr>VGDL and the GVGAI Framework</vt:lpstr>
      <vt:lpstr>VGDL and the GVGAI Framework</vt:lpstr>
      <vt:lpstr>VGDL and the GVGAI Framework</vt:lpstr>
      <vt:lpstr>VGDL and the GVGAI Framework</vt:lpstr>
      <vt:lpstr>VGDL and the GVGAI Framework</vt:lpstr>
      <vt:lpstr>VGDL and the GVGAI Framework</vt:lpstr>
      <vt:lpstr>VGDL and the GVGAI Framework</vt:lpstr>
      <vt:lpstr>VGDL and the GVGAI Framework</vt:lpstr>
      <vt:lpstr>VGDL and the GVGAI Framework</vt:lpstr>
      <vt:lpstr>VGDL and the GVGAI Framework</vt:lpstr>
      <vt:lpstr>The GVGAI Competition – www.gvgai.net</vt:lpstr>
      <vt:lpstr>The GVGAI Competition – www.gvgai.net</vt:lpstr>
      <vt:lpstr>The GVGAI Competition – www.gvgai.net</vt:lpstr>
      <vt:lpstr>PowerPoint Presentation</vt:lpstr>
      <vt:lpstr>PowerPoint Presentation</vt:lpstr>
      <vt:lpstr>The GVGAI Competition – www.gvgai.net</vt:lpstr>
      <vt:lpstr>The GVGAI Competition – www.gvgai.net</vt:lpstr>
      <vt:lpstr>2-Player GVGAI</vt:lpstr>
      <vt:lpstr>The 2-Player GVGAI Planning Track</vt:lpstr>
      <vt:lpstr>The 2-Player GVGAI Planning Track</vt:lpstr>
      <vt:lpstr>2-Player VGDL</vt:lpstr>
      <vt:lpstr>2-Player VGDL</vt:lpstr>
      <vt:lpstr>2-Player VGDL</vt:lpstr>
      <vt:lpstr>2-Player VGDL</vt:lpstr>
      <vt:lpstr>2-Player VGDL</vt:lpstr>
      <vt:lpstr>2-Player VGDL</vt:lpstr>
      <vt:lpstr>2-Player VGDL</vt:lpstr>
      <vt:lpstr>2-Player VGDL</vt:lpstr>
      <vt:lpstr>2-Player Agents</vt:lpstr>
      <vt:lpstr>2-Player Agents</vt:lpstr>
      <vt:lpstr>2-Player Agents</vt:lpstr>
      <vt:lpstr>2-Player Agents</vt:lpstr>
      <vt:lpstr>Parameterizing GVGAI</vt:lpstr>
      <vt:lpstr>Parameterizing GVGAI</vt:lpstr>
      <vt:lpstr>Parameterizing GVGAI</vt:lpstr>
      <vt:lpstr>Parameterizing GVGAI</vt:lpstr>
      <vt:lpstr>Parameterizing GVGAI</vt:lpstr>
      <vt:lpstr>Parameterizing GVGAI</vt:lpstr>
      <vt:lpstr>Parameterizing GVGAI</vt:lpstr>
      <vt:lpstr>Parameterizing GVGAI</vt:lpstr>
      <vt:lpstr>Parameterizing GVGAI</vt:lpstr>
      <vt:lpstr>Parameterizing GVGAI</vt:lpstr>
      <vt:lpstr>Parameterizing GVGAI</vt:lpstr>
      <vt:lpstr>Parameterizing GVGAI</vt:lpstr>
      <vt:lpstr>Afternoon lab in groups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Perez Liebana, Diego</cp:lastModifiedBy>
  <cp:revision>134</cp:revision>
  <dcterms:created xsi:type="dcterms:W3CDTF">2010-04-12T23:12:02Z</dcterms:created>
  <dcterms:modified xsi:type="dcterms:W3CDTF">2017-05-09T09:31:10Z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